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8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18288000" cy="10287000"/>
  <p:notesSz cx="6858000" cy="9144000"/>
  <p:embeddedFontLst>
    <p:embeddedFont>
      <p:font typeface="Muli" panose="020B0604020202020204" charset="0"/>
      <p:regular r:id="rId19"/>
    </p:embeddedFont>
    <p:embeddedFont>
      <p:font typeface="Muli Bold" panose="020B0604020202020204" charset="0"/>
      <p:regular r:id="rId20"/>
    </p:embeddedFont>
    <p:embeddedFont>
      <p:font typeface="Muli Ultra-Bold" panose="020B0604020202020204" charset="0"/>
      <p:regular r:id="rId21"/>
    </p:embeddedFont>
    <p:embeddedFont>
      <p:font typeface="Nunito Sans" pitchFamily="2" charset="0"/>
      <p:regular r:id="rId22"/>
      <p:bold r:id="rId23"/>
      <p:italic r:id="rId24"/>
      <p:boldItalic r:id="rId25"/>
    </p:embeddedFont>
    <p:embeddedFont>
      <p:font typeface="Nunito Sans Bold" charset="0"/>
      <p:regular r:id="rId26"/>
    </p:embeddedFont>
    <p:embeddedFont>
      <p:font typeface="Nunito Sans Heavy" panose="020B0604020202020204" charset="0"/>
      <p:regular r:id="rId27"/>
    </p:embeddedFont>
    <p:embeddedFont>
      <p:font typeface="Poppins" panose="00000500000000000000" pitchFamily="2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591832-C2FE-4BD7-92E3-52A0DADD3607}" v="27" dt="2026-04-20T15:13:05.2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6" d="100"/>
          <a:sy n="36" d="100"/>
        </p:scale>
        <p:origin x="10" y="79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chana Velu" userId="37e1aa33-37ba-44c0-99ab-c633434fef2d" providerId="ADAL" clId="{555F7450-3D09-46FA-BD89-B84AE4C3B85C}"/>
    <pc:docChg chg="undo custSel modSld">
      <pc:chgData name="Archana Velu" userId="37e1aa33-37ba-44c0-99ab-c633434fef2d" providerId="ADAL" clId="{555F7450-3D09-46FA-BD89-B84AE4C3B85C}" dt="2026-04-20T15:14:06.920" v="551" actId="1076"/>
      <pc:docMkLst>
        <pc:docMk/>
      </pc:docMkLst>
      <pc:sldChg chg="modSp mod">
        <pc:chgData name="Archana Velu" userId="37e1aa33-37ba-44c0-99ab-c633434fef2d" providerId="ADAL" clId="{555F7450-3D09-46FA-BD89-B84AE4C3B85C}" dt="2026-04-20T15:05:46.936" v="344" actId="20577"/>
        <pc:sldMkLst>
          <pc:docMk/>
          <pc:sldMk cId="0" sldId="256"/>
        </pc:sldMkLst>
        <pc:spChg chg="mod">
          <ac:chgData name="Archana Velu" userId="37e1aa33-37ba-44c0-99ab-c633434fef2d" providerId="ADAL" clId="{555F7450-3D09-46FA-BD89-B84AE4C3B85C}" dt="2026-04-20T14:40:55.808" v="12" actId="1076"/>
          <ac:spMkLst>
            <pc:docMk/>
            <pc:sldMk cId="0" sldId="256"/>
            <ac:spMk id="3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4:40:54.078" v="11" actId="14100"/>
          <ac:spMkLst>
            <pc:docMk/>
            <pc:sldMk cId="0" sldId="256"/>
            <ac:spMk id="11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4:41:49.592" v="40" actId="20577"/>
          <ac:spMkLst>
            <pc:docMk/>
            <pc:sldMk cId="0" sldId="256"/>
            <ac:spMk id="12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4:40:26.895" v="3" actId="2711"/>
          <ac:spMkLst>
            <pc:docMk/>
            <pc:sldMk cId="0" sldId="256"/>
            <ac:spMk id="13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5:05:46.936" v="344" actId="20577"/>
          <ac:spMkLst>
            <pc:docMk/>
            <pc:sldMk cId="0" sldId="256"/>
            <ac:spMk id="15" creationId="{00000000-0000-0000-0000-000000000000}"/>
          </ac:spMkLst>
        </pc:spChg>
      </pc:sldChg>
      <pc:sldChg chg="modSp mod">
        <pc:chgData name="Archana Velu" userId="37e1aa33-37ba-44c0-99ab-c633434fef2d" providerId="ADAL" clId="{555F7450-3D09-46FA-BD89-B84AE4C3B85C}" dt="2026-04-20T14:45:22.026" v="133" actId="1076"/>
        <pc:sldMkLst>
          <pc:docMk/>
          <pc:sldMk cId="0" sldId="257"/>
        </pc:sldMkLst>
        <pc:spChg chg="mod">
          <ac:chgData name="Archana Velu" userId="37e1aa33-37ba-44c0-99ab-c633434fef2d" providerId="ADAL" clId="{555F7450-3D09-46FA-BD89-B84AE4C3B85C}" dt="2026-04-20T14:44:27.236" v="128" actId="20577"/>
          <ac:spMkLst>
            <pc:docMk/>
            <pc:sldMk cId="0" sldId="257"/>
            <ac:spMk id="2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4:42:14.171" v="45"/>
          <ac:spMkLst>
            <pc:docMk/>
            <pc:sldMk cId="0" sldId="257"/>
            <ac:spMk id="7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4:45:22.026" v="133" actId="1076"/>
          <ac:spMkLst>
            <pc:docMk/>
            <pc:sldMk cId="0" sldId="257"/>
            <ac:spMk id="10" creationId="{00000000-0000-0000-0000-000000000000}"/>
          </ac:spMkLst>
        </pc:spChg>
      </pc:sldChg>
      <pc:sldChg chg="modSp mod">
        <pc:chgData name="Archana Velu" userId="37e1aa33-37ba-44c0-99ab-c633434fef2d" providerId="ADAL" clId="{555F7450-3D09-46FA-BD89-B84AE4C3B85C}" dt="2026-04-20T15:05:55.779" v="346" actId="20577"/>
        <pc:sldMkLst>
          <pc:docMk/>
          <pc:sldMk cId="0" sldId="258"/>
        </pc:sldMkLst>
        <pc:spChg chg="mod">
          <ac:chgData name="Archana Velu" userId="37e1aa33-37ba-44c0-99ab-c633434fef2d" providerId="ADAL" clId="{555F7450-3D09-46FA-BD89-B84AE4C3B85C}" dt="2026-04-20T14:47:36.393" v="173" actId="1036"/>
          <ac:spMkLst>
            <pc:docMk/>
            <pc:sldMk cId="0" sldId="258"/>
            <ac:spMk id="2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4:46:37.543" v="155" actId="1037"/>
          <ac:spMkLst>
            <pc:docMk/>
            <pc:sldMk cId="0" sldId="258"/>
            <ac:spMk id="6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4:48:12.416" v="182"/>
          <ac:spMkLst>
            <pc:docMk/>
            <pc:sldMk cId="0" sldId="258"/>
            <ac:spMk id="7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4:48:38.089" v="184" actId="14100"/>
          <ac:spMkLst>
            <pc:docMk/>
            <pc:sldMk cId="0" sldId="258"/>
            <ac:spMk id="8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4:47:46.345" v="177" actId="1035"/>
          <ac:spMkLst>
            <pc:docMk/>
            <pc:sldMk cId="0" sldId="258"/>
            <ac:spMk id="9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4:47:40.046" v="175" actId="20577"/>
          <ac:spMkLst>
            <pc:docMk/>
            <pc:sldMk cId="0" sldId="258"/>
            <ac:spMk id="10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4:47:34.381" v="171" actId="1076"/>
          <ac:spMkLst>
            <pc:docMk/>
            <pc:sldMk cId="0" sldId="258"/>
            <ac:spMk id="11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4:47:46.345" v="177" actId="1035"/>
          <ac:spMkLst>
            <pc:docMk/>
            <pc:sldMk cId="0" sldId="258"/>
            <ac:spMk id="12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5:05:55.779" v="346" actId="20577"/>
          <ac:spMkLst>
            <pc:docMk/>
            <pc:sldMk cId="0" sldId="258"/>
            <ac:spMk id="13" creationId="{00000000-0000-0000-0000-000000000000}"/>
          </ac:spMkLst>
        </pc:spChg>
      </pc:sldChg>
      <pc:sldChg chg="addSp delSp modSp mod">
        <pc:chgData name="Archana Velu" userId="37e1aa33-37ba-44c0-99ab-c633434fef2d" providerId="ADAL" clId="{555F7450-3D09-46FA-BD89-B84AE4C3B85C}" dt="2026-04-20T15:06:01.214" v="348" actId="20577"/>
        <pc:sldMkLst>
          <pc:docMk/>
          <pc:sldMk cId="0" sldId="259"/>
        </pc:sldMkLst>
        <pc:spChg chg="add del">
          <ac:chgData name="Archana Velu" userId="37e1aa33-37ba-44c0-99ab-c633434fef2d" providerId="ADAL" clId="{555F7450-3D09-46FA-BD89-B84AE4C3B85C}" dt="2026-04-20T14:52:21.540" v="187" actId="478"/>
          <ac:spMkLst>
            <pc:docMk/>
            <pc:sldMk cId="0" sldId="259"/>
            <ac:spMk id="2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5:06:01.214" v="348" actId="20577"/>
          <ac:spMkLst>
            <pc:docMk/>
            <pc:sldMk cId="0" sldId="259"/>
            <ac:spMk id="5" creationId="{00000000-0000-0000-0000-000000000000}"/>
          </ac:spMkLst>
        </pc:spChg>
        <pc:picChg chg="add mod ord">
          <ac:chgData name="Archana Velu" userId="37e1aa33-37ba-44c0-99ab-c633434fef2d" providerId="ADAL" clId="{555F7450-3D09-46FA-BD89-B84AE4C3B85C}" dt="2026-04-20T14:52:42.683" v="194" actId="171"/>
          <ac:picMkLst>
            <pc:docMk/>
            <pc:sldMk cId="0" sldId="259"/>
            <ac:picMk id="7" creationId="{0732A69B-D919-DC98-1B68-5C89B8FD442C}"/>
          </ac:picMkLst>
        </pc:picChg>
      </pc:sldChg>
      <pc:sldChg chg="modSp mod">
        <pc:chgData name="Archana Velu" userId="37e1aa33-37ba-44c0-99ab-c633434fef2d" providerId="ADAL" clId="{555F7450-3D09-46FA-BD89-B84AE4C3B85C}" dt="2026-04-20T15:06:06.378" v="350" actId="20577"/>
        <pc:sldMkLst>
          <pc:docMk/>
          <pc:sldMk cId="0" sldId="260"/>
        </pc:sldMkLst>
        <pc:spChg chg="mod">
          <ac:chgData name="Archana Velu" userId="37e1aa33-37ba-44c0-99ab-c633434fef2d" providerId="ADAL" clId="{555F7450-3D09-46FA-BD89-B84AE4C3B85C}" dt="2026-04-20T14:54:36.200" v="201" actId="1076"/>
          <ac:spMkLst>
            <pc:docMk/>
            <pc:sldMk cId="0" sldId="260"/>
            <ac:spMk id="8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4:54:50.148" v="204"/>
          <ac:spMkLst>
            <pc:docMk/>
            <pc:sldMk cId="0" sldId="260"/>
            <ac:spMk id="9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4:56:35.449" v="235" actId="1076"/>
          <ac:spMkLst>
            <pc:docMk/>
            <pc:sldMk cId="0" sldId="260"/>
            <ac:spMk id="10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4:54:22.859" v="196" actId="14100"/>
          <ac:spMkLst>
            <pc:docMk/>
            <pc:sldMk cId="0" sldId="260"/>
            <ac:spMk id="11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4:56:49.929" v="241" actId="14100"/>
          <ac:spMkLst>
            <pc:docMk/>
            <pc:sldMk cId="0" sldId="260"/>
            <ac:spMk id="12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4:56:45.284" v="240" actId="1035"/>
          <ac:spMkLst>
            <pc:docMk/>
            <pc:sldMk cId="0" sldId="260"/>
            <ac:spMk id="13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5:06:06.378" v="350" actId="20577"/>
          <ac:spMkLst>
            <pc:docMk/>
            <pc:sldMk cId="0" sldId="260"/>
            <ac:spMk id="14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4:57:58.471" v="244" actId="14100"/>
          <ac:spMkLst>
            <pc:docMk/>
            <pc:sldMk cId="0" sldId="260"/>
            <ac:spMk id="15" creationId="{00000000-0000-0000-0000-000000000000}"/>
          </ac:spMkLst>
        </pc:spChg>
      </pc:sldChg>
      <pc:sldChg chg="modSp mod">
        <pc:chgData name="Archana Velu" userId="37e1aa33-37ba-44c0-99ab-c633434fef2d" providerId="ADAL" clId="{555F7450-3D09-46FA-BD89-B84AE4C3B85C}" dt="2026-04-20T15:06:11.929" v="352" actId="20577"/>
        <pc:sldMkLst>
          <pc:docMk/>
          <pc:sldMk cId="0" sldId="261"/>
        </pc:sldMkLst>
        <pc:spChg chg="mod">
          <ac:chgData name="Archana Velu" userId="37e1aa33-37ba-44c0-99ab-c633434fef2d" providerId="ADAL" clId="{555F7450-3D09-46FA-BD89-B84AE4C3B85C}" dt="2026-04-20T15:00:21.264" v="260"/>
          <ac:spMkLst>
            <pc:docMk/>
            <pc:sldMk cId="0" sldId="261"/>
            <ac:spMk id="2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5:00:07.215" v="259" actId="20577"/>
          <ac:spMkLst>
            <pc:docMk/>
            <pc:sldMk cId="0" sldId="261"/>
            <ac:spMk id="9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5:06:11.929" v="352" actId="20577"/>
          <ac:spMkLst>
            <pc:docMk/>
            <pc:sldMk cId="0" sldId="261"/>
            <ac:spMk id="11" creationId="{00000000-0000-0000-0000-000000000000}"/>
          </ac:spMkLst>
        </pc:spChg>
      </pc:sldChg>
      <pc:sldChg chg="modSp mod">
        <pc:chgData name="Archana Velu" userId="37e1aa33-37ba-44c0-99ab-c633434fef2d" providerId="ADAL" clId="{555F7450-3D09-46FA-BD89-B84AE4C3B85C}" dt="2026-04-20T15:06:23.067" v="367" actId="20577"/>
        <pc:sldMkLst>
          <pc:docMk/>
          <pc:sldMk cId="0" sldId="262"/>
        </pc:sldMkLst>
        <pc:spChg chg="mod">
          <ac:chgData name="Archana Velu" userId="37e1aa33-37ba-44c0-99ab-c633434fef2d" providerId="ADAL" clId="{555F7450-3D09-46FA-BD89-B84AE4C3B85C}" dt="2026-04-20T15:00:36.414" v="261"/>
          <ac:spMkLst>
            <pc:docMk/>
            <pc:sldMk cId="0" sldId="262"/>
            <ac:spMk id="29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5:00:49.857" v="263" actId="14100"/>
          <ac:spMkLst>
            <pc:docMk/>
            <pc:sldMk cId="0" sldId="262"/>
            <ac:spMk id="30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5:00:58.706" v="264"/>
          <ac:spMkLst>
            <pc:docMk/>
            <pc:sldMk cId="0" sldId="262"/>
            <ac:spMk id="31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5:01:10.708" v="265"/>
          <ac:spMkLst>
            <pc:docMk/>
            <pc:sldMk cId="0" sldId="262"/>
            <ac:spMk id="32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5:01:23.357" v="266"/>
          <ac:spMkLst>
            <pc:docMk/>
            <pc:sldMk cId="0" sldId="262"/>
            <ac:spMk id="33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5:06:23.067" v="367" actId="20577"/>
          <ac:spMkLst>
            <pc:docMk/>
            <pc:sldMk cId="0" sldId="262"/>
            <ac:spMk id="34" creationId="{00000000-0000-0000-0000-000000000000}"/>
          </ac:spMkLst>
        </pc:spChg>
      </pc:sldChg>
      <pc:sldChg chg="modSp mod">
        <pc:chgData name="Archana Velu" userId="37e1aa33-37ba-44c0-99ab-c633434fef2d" providerId="ADAL" clId="{555F7450-3D09-46FA-BD89-B84AE4C3B85C}" dt="2026-04-20T15:06:43.773" v="376" actId="1037"/>
        <pc:sldMkLst>
          <pc:docMk/>
          <pc:sldMk cId="0" sldId="263"/>
        </pc:sldMkLst>
        <pc:spChg chg="mod">
          <ac:chgData name="Archana Velu" userId="37e1aa33-37ba-44c0-99ab-c633434fef2d" providerId="ADAL" clId="{555F7450-3D09-46FA-BD89-B84AE4C3B85C}" dt="2026-04-20T15:03:38.728" v="291" actId="1035"/>
          <ac:spMkLst>
            <pc:docMk/>
            <pc:sldMk cId="0" sldId="263"/>
            <ac:spMk id="13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5:02:13.340" v="270"/>
          <ac:spMkLst>
            <pc:docMk/>
            <pc:sldMk cId="0" sldId="263"/>
            <ac:spMk id="17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5:02:00.677" v="269" actId="20577"/>
          <ac:spMkLst>
            <pc:docMk/>
            <pc:sldMk cId="0" sldId="263"/>
            <ac:spMk id="18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5:01:41.694" v="267"/>
          <ac:spMkLst>
            <pc:docMk/>
            <pc:sldMk cId="0" sldId="263"/>
            <ac:spMk id="29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5:02:26.894" v="272" actId="20577"/>
          <ac:spMkLst>
            <pc:docMk/>
            <pc:sldMk cId="0" sldId="263"/>
            <ac:spMk id="30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5:04:22.560" v="304" actId="1038"/>
          <ac:spMkLst>
            <pc:docMk/>
            <pc:sldMk cId="0" sldId="263"/>
            <ac:spMk id="31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5:03:52.598" v="294"/>
          <ac:spMkLst>
            <pc:docMk/>
            <pc:sldMk cId="0" sldId="263"/>
            <ac:spMk id="32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5:06:43.773" v="376" actId="1037"/>
          <ac:spMkLst>
            <pc:docMk/>
            <pc:sldMk cId="0" sldId="263"/>
            <ac:spMk id="33" creationId="{00000000-0000-0000-0000-000000000000}"/>
          </ac:spMkLst>
        </pc:spChg>
        <pc:grpChg chg="mod">
          <ac:chgData name="Archana Velu" userId="37e1aa33-37ba-44c0-99ab-c633434fef2d" providerId="ADAL" clId="{555F7450-3D09-46FA-BD89-B84AE4C3B85C}" dt="2026-04-20T15:03:25.793" v="286" actId="1076"/>
          <ac:grpSpMkLst>
            <pc:docMk/>
            <pc:sldMk cId="0" sldId="263"/>
            <ac:grpSpMk id="10" creationId="{00000000-0000-0000-0000-000000000000}"/>
          </ac:grpSpMkLst>
        </pc:grpChg>
      </pc:sldChg>
      <pc:sldChg chg="modSp mod">
        <pc:chgData name="Archana Velu" userId="37e1aa33-37ba-44c0-99ab-c633434fef2d" providerId="ADAL" clId="{555F7450-3D09-46FA-BD89-B84AE4C3B85C}" dt="2026-04-20T15:07:50.332" v="407" actId="20577"/>
        <pc:sldMkLst>
          <pc:docMk/>
          <pc:sldMk cId="0" sldId="264"/>
        </pc:sldMkLst>
        <pc:spChg chg="mod">
          <ac:chgData name="Archana Velu" userId="37e1aa33-37ba-44c0-99ab-c633434fef2d" providerId="ADAL" clId="{555F7450-3D09-46FA-BD89-B84AE4C3B85C}" dt="2026-04-20T15:07:28.413" v="390" actId="1076"/>
          <ac:spMkLst>
            <pc:docMk/>
            <pc:sldMk cId="0" sldId="264"/>
            <ac:spMk id="5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5:07:50.332" v="407" actId="20577"/>
          <ac:spMkLst>
            <pc:docMk/>
            <pc:sldMk cId="0" sldId="264"/>
            <ac:spMk id="7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5:06:56.853" v="387" actId="20577"/>
          <ac:spMkLst>
            <pc:docMk/>
            <pc:sldMk cId="0" sldId="264"/>
            <ac:spMk id="9" creationId="{00000000-0000-0000-0000-000000000000}"/>
          </ac:spMkLst>
        </pc:spChg>
      </pc:sldChg>
      <pc:sldChg chg="modSp mod">
        <pc:chgData name="Archana Velu" userId="37e1aa33-37ba-44c0-99ab-c633434fef2d" providerId="ADAL" clId="{555F7450-3D09-46FA-BD89-B84AE4C3B85C}" dt="2026-04-20T15:10:04.085" v="479" actId="1036"/>
        <pc:sldMkLst>
          <pc:docMk/>
          <pc:sldMk cId="0" sldId="265"/>
        </pc:sldMkLst>
        <pc:spChg chg="mod">
          <ac:chgData name="Archana Velu" userId="37e1aa33-37ba-44c0-99ab-c633434fef2d" providerId="ADAL" clId="{555F7450-3D09-46FA-BD89-B84AE4C3B85C}" dt="2026-04-20T15:09:19.522" v="434" actId="1076"/>
          <ac:spMkLst>
            <pc:docMk/>
            <pc:sldMk cId="0" sldId="265"/>
            <ac:spMk id="8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5:09:24.529" v="437" actId="1035"/>
          <ac:spMkLst>
            <pc:docMk/>
            <pc:sldMk cId="0" sldId="265"/>
            <ac:spMk id="10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5:09:29.118" v="444" actId="1036"/>
          <ac:spMkLst>
            <pc:docMk/>
            <pc:sldMk cId="0" sldId="265"/>
            <ac:spMk id="11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5:09:37.296" v="457" actId="1038"/>
          <ac:spMkLst>
            <pc:docMk/>
            <pc:sldMk cId="0" sldId="265"/>
            <ac:spMk id="12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5:10:04.085" v="479" actId="1036"/>
          <ac:spMkLst>
            <pc:docMk/>
            <pc:sldMk cId="0" sldId="265"/>
            <ac:spMk id="13" creationId="{00000000-0000-0000-0000-000000000000}"/>
          </ac:spMkLst>
        </pc:spChg>
        <pc:grpChg chg="mod">
          <ac:chgData name="Archana Velu" userId="37e1aa33-37ba-44c0-99ab-c633434fef2d" providerId="ADAL" clId="{555F7450-3D09-46FA-BD89-B84AE4C3B85C}" dt="2026-04-20T15:09:48.054" v="461" actId="1035"/>
          <ac:grpSpMkLst>
            <pc:docMk/>
            <pc:sldMk cId="0" sldId="265"/>
            <ac:grpSpMk id="2" creationId="{00000000-0000-0000-0000-000000000000}"/>
          </ac:grpSpMkLst>
        </pc:grpChg>
        <pc:grpChg chg="mod">
          <ac:chgData name="Archana Velu" userId="37e1aa33-37ba-44c0-99ab-c633434fef2d" providerId="ADAL" clId="{555F7450-3D09-46FA-BD89-B84AE4C3B85C}" dt="2026-04-20T15:09:19.522" v="434" actId="1076"/>
          <ac:grpSpMkLst>
            <pc:docMk/>
            <pc:sldMk cId="0" sldId="265"/>
            <ac:grpSpMk id="5" creationId="{00000000-0000-0000-0000-000000000000}"/>
          </ac:grpSpMkLst>
        </pc:grpChg>
        <pc:picChg chg="mod">
          <ac:chgData name="Archana Velu" userId="37e1aa33-37ba-44c0-99ab-c633434fef2d" providerId="ADAL" clId="{555F7450-3D09-46FA-BD89-B84AE4C3B85C}" dt="2026-04-20T15:09:45.519" v="459" actId="1035"/>
          <ac:picMkLst>
            <pc:docMk/>
            <pc:sldMk cId="0" sldId="265"/>
            <ac:picMk id="4" creationId="{00000000-0000-0000-0000-000000000000}"/>
          </ac:picMkLst>
        </pc:picChg>
      </pc:sldChg>
      <pc:sldChg chg="modSp mod">
        <pc:chgData name="Archana Velu" userId="37e1aa33-37ba-44c0-99ab-c633434fef2d" providerId="ADAL" clId="{555F7450-3D09-46FA-BD89-B84AE4C3B85C}" dt="2026-04-20T15:12:13.522" v="511" actId="14100"/>
        <pc:sldMkLst>
          <pc:docMk/>
          <pc:sldMk cId="0" sldId="266"/>
        </pc:sldMkLst>
        <pc:spChg chg="mod">
          <ac:chgData name="Archana Velu" userId="37e1aa33-37ba-44c0-99ab-c633434fef2d" providerId="ADAL" clId="{555F7450-3D09-46FA-BD89-B84AE4C3B85C}" dt="2026-04-20T15:10:24.924" v="491"/>
          <ac:spMkLst>
            <pc:docMk/>
            <pc:sldMk cId="0" sldId="266"/>
            <ac:spMk id="6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5:10:34.156" v="492"/>
          <ac:spMkLst>
            <pc:docMk/>
            <pc:sldMk cId="0" sldId="266"/>
            <ac:spMk id="9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5:12:13.522" v="511" actId="14100"/>
          <ac:spMkLst>
            <pc:docMk/>
            <pc:sldMk cId="0" sldId="266"/>
            <ac:spMk id="10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5:10:15.286" v="490" actId="20577"/>
          <ac:spMkLst>
            <pc:docMk/>
            <pc:sldMk cId="0" sldId="266"/>
            <ac:spMk id="11" creationId="{00000000-0000-0000-0000-000000000000}"/>
          </ac:spMkLst>
        </pc:spChg>
        <pc:grpChg chg="mod">
          <ac:chgData name="Archana Velu" userId="37e1aa33-37ba-44c0-99ab-c633434fef2d" providerId="ADAL" clId="{555F7450-3D09-46FA-BD89-B84AE4C3B85C}" dt="2026-04-20T15:12:02.242" v="506" actId="14100"/>
          <ac:grpSpMkLst>
            <pc:docMk/>
            <pc:sldMk cId="0" sldId="266"/>
            <ac:grpSpMk id="2" creationId="{00000000-0000-0000-0000-000000000000}"/>
          </ac:grpSpMkLst>
        </pc:grpChg>
      </pc:sldChg>
      <pc:sldChg chg="modSp mod">
        <pc:chgData name="Archana Velu" userId="37e1aa33-37ba-44c0-99ab-c633434fef2d" providerId="ADAL" clId="{555F7450-3D09-46FA-BD89-B84AE4C3B85C}" dt="2026-04-20T15:14:06.920" v="551" actId="1076"/>
        <pc:sldMkLst>
          <pc:docMk/>
          <pc:sldMk cId="0" sldId="267"/>
        </pc:sldMkLst>
        <pc:spChg chg="mod">
          <ac:chgData name="Archana Velu" userId="37e1aa33-37ba-44c0-99ab-c633434fef2d" providerId="ADAL" clId="{555F7450-3D09-46FA-BD89-B84AE4C3B85C}" dt="2026-04-20T15:12:40.992" v="529"/>
          <ac:spMkLst>
            <pc:docMk/>
            <pc:sldMk cId="0" sldId="267"/>
            <ac:spMk id="10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5:13:11.910" v="534" actId="20577"/>
          <ac:spMkLst>
            <pc:docMk/>
            <pc:sldMk cId="0" sldId="267"/>
            <ac:spMk id="11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5:12:48.819" v="530"/>
          <ac:spMkLst>
            <pc:docMk/>
            <pc:sldMk cId="0" sldId="267"/>
            <ac:spMk id="12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5:14:06.920" v="551" actId="1076"/>
          <ac:spMkLst>
            <pc:docMk/>
            <pc:sldMk cId="0" sldId="267"/>
            <ac:spMk id="13" creationId="{00000000-0000-0000-0000-000000000000}"/>
          </ac:spMkLst>
        </pc:spChg>
        <pc:spChg chg="mod">
          <ac:chgData name="Archana Velu" userId="37e1aa33-37ba-44c0-99ab-c633434fef2d" providerId="ADAL" clId="{555F7450-3D09-46FA-BD89-B84AE4C3B85C}" dt="2026-04-20T15:12:30.532" v="528" actId="20577"/>
          <ac:spMkLst>
            <pc:docMk/>
            <pc:sldMk cId="0" sldId="267"/>
            <ac:spMk id="1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8B732-C858-4104-B2DC-17C3058D1AA3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06E85D-2BE1-46E0-90BA-FAF3C7172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54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6E85D-2BE1-46E0-90BA-FAF3C71723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840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livingworks.net/get-training/training-for-my-organization-or-community/" TargetMode="External"/><Relationship Id="rId3" Type="http://schemas.openxmlformats.org/officeDocument/2006/relationships/image" Target="../media/image64.svg"/><Relationship Id="rId7" Type="http://schemas.openxmlformats.org/officeDocument/2006/relationships/hyperlink" Target="https://www.betherecertificate.org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10" Type="http://schemas.openxmlformats.org/officeDocument/2006/relationships/image" Target="../media/image18.png"/><Relationship Id="rId4" Type="http://schemas.openxmlformats.org/officeDocument/2006/relationships/image" Target="../media/image69.png"/><Relationship Id="rId9" Type="http://schemas.openxmlformats.org/officeDocument/2006/relationships/image" Target="../media/image7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planetyouthtimiskaming" TargetMode="External"/><Relationship Id="rId3" Type="http://schemas.openxmlformats.org/officeDocument/2006/relationships/image" Target="../media/image75.png"/><Relationship Id="rId7" Type="http://schemas.openxmlformats.org/officeDocument/2006/relationships/hyperlink" Target="https://timiskamingyouth.ca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timiskamingyouth.ca/fr/events/month/" TargetMode="External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1.sv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1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sv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29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sv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1.png"/><Relationship Id="rId10" Type="http://schemas.openxmlformats.org/officeDocument/2006/relationships/image" Target="../media/image51.png"/><Relationship Id="rId4" Type="http://schemas.openxmlformats.org/officeDocument/2006/relationships/image" Target="../media/image46.svg"/><Relationship Id="rId9" Type="http://schemas.openxmlformats.org/officeDocument/2006/relationships/image" Target="../media/image5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4.sv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77634" y="8310585"/>
            <a:ext cx="8589341" cy="9525"/>
          </a:xfrm>
          <a:prstGeom prst="rect">
            <a:avLst/>
          </a:prstGeom>
          <a:solidFill>
            <a:srgbClr val="00A8A8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9899027">
            <a:off x="10301632" y="6727849"/>
            <a:ext cx="8354924" cy="8229600"/>
          </a:xfrm>
          <a:custGeom>
            <a:avLst/>
            <a:gdLst/>
            <a:ahLst/>
            <a:cxnLst/>
            <a:rect l="l" t="t" r="r" b="b"/>
            <a:pathLst>
              <a:path w="8354924" h="8229600">
                <a:moveTo>
                  <a:pt x="0" y="0"/>
                </a:moveTo>
                <a:lnTo>
                  <a:pt x="8354923" y="0"/>
                </a:lnTo>
                <a:lnTo>
                  <a:pt x="835492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205155" y="4742926"/>
            <a:ext cx="2570187" cy="4270703"/>
          </a:xfrm>
          <a:custGeom>
            <a:avLst/>
            <a:gdLst/>
            <a:ahLst/>
            <a:cxnLst/>
            <a:rect l="l" t="t" r="r" b="b"/>
            <a:pathLst>
              <a:path w="2570187" h="4270703">
                <a:moveTo>
                  <a:pt x="0" y="0"/>
                </a:moveTo>
                <a:lnTo>
                  <a:pt x="2570187" y="0"/>
                </a:lnTo>
                <a:lnTo>
                  <a:pt x="2570187" y="4270703"/>
                </a:lnTo>
                <a:lnTo>
                  <a:pt x="0" y="4270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406242" y="1584752"/>
            <a:ext cx="5341743" cy="2806843"/>
          </a:xfrm>
          <a:custGeom>
            <a:avLst/>
            <a:gdLst/>
            <a:ahLst/>
            <a:cxnLst/>
            <a:rect l="l" t="t" r="r" b="b"/>
            <a:pathLst>
              <a:path w="5341743" h="2806843">
                <a:moveTo>
                  <a:pt x="0" y="0"/>
                </a:moveTo>
                <a:lnTo>
                  <a:pt x="5341743" y="0"/>
                </a:lnTo>
                <a:lnTo>
                  <a:pt x="5341743" y="2806843"/>
                </a:lnTo>
                <a:lnTo>
                  <a:pt x="0" y="28068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04015">
            <a:off x="12013235" y="2096760"/>
            <a:ext cx="2581994" cy="2757469"/>
          </a:xfrm>
          <a:custGeom>
            <a:avLst/>
            <a:gdLst/>
            <a:ahLst/>
            <a:cxnLst/>
            <a:rect l="l" t="t" r="r" b="b"/>
            <a:pathLst>
              <a:path w="2581994" h="2757469">
                <a:moveTo>
                  <a:pt x="0" y="0"/>
                </a:moveTo>
                <a:lnTo>
                  <a:pt x="2581994" y="0"/>
                </a:lnTo>
                <a:lnTo>
                  <a:pt x="2581994" y="2757470"/>
                </a:lnTo>
                <a:lnTo>
                  <a:pt x="0" y="27574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534308" y="4742926"/>
            <a:ext cx="3866927" cy="4270703"/>
          </a:xfrm>
          <a:custGeom>
            <a:avLst/>
            <a:gdLst/>
            <a:ahLst/>
            <a:cxnLst/>
            <a:rect l="l" t="t" r="r" b="b"/>
            <a:pathLst>
              <a:path w="3866927" h="4270703">
                <a:moveTo>
                  <a:pt x="0" y="0"/>
                </a:moveTo>
                <a:lnTo>
                  <a:pt x="3866928" y="0"/>
                </a:lnTo>
                <a:lnTo>
                  <a:pt x="3866928" y="4270703"/>
                </a:lnTo>
                <a:lnTo>
                  <a:pt x="0" y="42707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880117" y="2222921"/>
            <a:ext cx="5068801" cy="3905085"/>
          </a:xfrm>
          <a:custGeom>
            <a:avLst/>
            <a:gdLst/>
            <a:ahLst/>
            <a:cxnLst/>
            <a:rect l="l" t="t" r="r" b="b"/>
            <a:pathLst>
              <a:path w="5068801" h="3905085">
                <a:moveTo>
                  <a:pt x="0" y="0"/>
                </a:moveTo>
                <a:lnTo>
                  <a:pt x="5068801" y="0"/>
                </a:lnTo>
                <a:lnTo>
                  <a:pt x="5068801" y="3905085"/>
                </a:lnTo>
                <a:lnTo>
                  <a:pt x="0" y="39050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45490" y="2096760"/>
            <a:ext cx="2444565" cy="2757469"/>
          </a:xfrm>
          <a:custGeom>
            <a:avLst/>
            <a:gdLst/>
            <a:ahLst/>
            <a:cxnLst/>
            <a:rect l="l" t="t" r="r" b="b"/>
            <a:pathLst>
              <a:path w="2444565" h="2757469">
                <a:moveTo>
                  <a:pt x="0" y="0"/>
                </a:moveTo>
                <a:lnTo>
                  <a:pt x="2444565" y="0"/>
                </a:lnTo>
                <a:lnTo>
                  <a:pt x="2444565" y="2757470"/>
                </a:lnTo>
                <a:lnTo>
                  <a:pt x="0" y="275747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77634" y="870437"/>
            <a:ext cx="3240222" cy="3305027"/>
          </a:xfrm>
          <a:custGeom>
            <a:avLst/>
            <a:gdLst/>
            <a:ahLst/>
            <a:cxnLst/>
            <a:rect l="l" t="t" r="r" b="b"/>
            <a:pathLst>
              <a:path w="3240222" h="3305027">
                <a:moveTo>
                  <a:pt x="0" y="0"/>
                </a:moveTo>
                <a:lnTo>
                  <a:pt x="3240222" y="0"/>
                </a:lnTo>
                <a:lnTo>
                  <a:pt x="3240222" y="3305027"/>
                </a:lnTo>
                <a:lnTo>
                  <a:pt x="0" y="330502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177634" y="5640028"/>
            <a:ext cx="9795166" cy="2568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900"/>
              </a:lnSpc>
            </a:pPr>
            <a:r>
              <a:rPr lang="en-US" sz="9000" b="1" dirty="0">
                <a:solidFill>
                  <a:srgbClr val="69577D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ORIENTATION DES BÉNÉVOLES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77634" y="8607864"/>
            <a:ext cx="8589341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spc="72" dirty="0">
                <a:solidFill>
                  <a:srgbClr val="181616"/>
                </a:solidFill>
                <a:latin typeface="Muli"/>
                <a:ea typeface="Muli"/>
                <a:cs typeface="Muli"/>
                <a:sym typeface="Muli"/>
              </a:rPr>
              <a:t>Formation des </a:t>
            </a:r>
            <a:r>
              <a:rPr lang="en-US" sz="2400" spc="72" dirty="0" err="1">
                <a:solidFill>
                  <a:srgbClr val="181616"/>
                </a:solidFill>
                <a:latin typeface="Muli"/>
                <a:ea typeface="Muli"/>
                <a:cs typeface="Muli"/>
                <a:sym typeface="Muli"/>
              </a:rPr>
              <a:t>bénévoles</a:t>
            </a:r>
            <a:r>
              <a:rPr lang="en-US" sz="2400" spc="72" dirty="0">
                <a:solidFill>
                  <a:srgbClr val="181616"/>
                </a:solidFill>
                <a:latin typeface="Muli"/>
                <a:ea typeface="Muli"/>
                <a:cs typeface="Muli"/>
                <a:sym typeface="Muli"/>
              </a:rPr>
              <a:t> 2025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77634" y="4781026"/>
            <a:ext cx="1102752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27"/>
              </a:lnSpc>
            </a:pPr>
            <a:r>
              <a:rPr lang="en-US" sz="4400" dirty="0">
                <a:latin typeface="Muli" panose="020B0604020202020204" charset="0"/>
              </a:rPr>
              <a:t>Bienvenue à Planet Youth Timiskaming !</a:t>
            </a:r>
            <a:endParaRPr lang="en-US" sz="4388" dirty="0">
              <a:solidFill>
                <a:srgbClr val="181616"/>
              </a:solidFill>
              <a:latin typeface="Muli" panose="020B0604020202020204" charset="0"/>
              <a:ea typeface="Muli"/>
              <a:cs typeface="Muli"/>
              <a:sym typeface="Muli"/>
            </a:endParaRPr>
          </a:p>
        </p:txBody>
      </p:sp>
      <p:sp>
        <p:nvSpPr>
          <p:cNvPr id="14" name="Freeform 14"/>
          <p:cNvSpPr/>
          <p:nvPr/>
        </p:nvSpPr>
        <p:spPr>
          <a:xfrm rot="9899027">
            <a:off x="4591258" y="-6948518"/>
            <a:ext cx="8354924" cy="8229600"/>
          </a:xfrm>
          <a:custGeom>
            <a:avLst/>
            <a:gdLst/>
            <a:ahLst/>
            <a:cxnLst/>
            <a:rect l="l" t="t" r="r" b="b"/>
            <a:pathLst>
              <a:path w="8354924" h="8229600">
                <a:moveTo>
                  <a:pt x="0" y="0"/>
                </a:moveTo>
                <a:lnTo>
                  <a:pt x="8354924" y="0"/>
                </a:lnTo>
                <a:lnTo>
                  <a:pt x="83549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6628956" y="464672"/>
            <a:ext cx="1260688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spc="72" dirty="0">
                <a:solidFill>
                  <a:srgbClr val="877997"/>
                </a:solidFill>
                <a:latin typeface="Muli"/>
                <a:ea typeface="Muli"/>
                <a:cs typeface="Muli"/>
                <a:sym typeface="Muli"/>
              </a:rPr>
              <a:t>1 / 13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76300"/>
            <a:ext cx="16230602" cy="4569476"/>
            <a:chOff x="0" y="0"/>
            <a:chExt cx="21640802" cy="609263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8233" b="28233"/>
            <a:stretch>
              <a:fillRect/>
            </a:stretch>
          </p:blipFill>
          <p:spPr>
            <a:xfrm>
              <a:off x="0" y="0"/>
              <a:ext cx="10534650" cy="609263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36289" b="20177"/>
            <a:stretch>
              <a:fillRect/>
            </a:stretch>
          </p:blipFill>
          <p:spPr>
            <a:xfrm>
              <a:off x="11106152" y="0"/>
              <a:ext cx="10534650" cy="6092635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 rot="93813">
            <a:off x="7588436" y="8301997"/>
            <a:ext cx="8027223" cy="1352173"/>
            <a:chOff x="0" y="0"/>
            <a:chExt cx="2114166" cy="3561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14166" cy="356128"/>
            </a:xfrm>
            <a:custGeom>
              <a:avLst/>
              <a:gdLst/>
              <a:ahLst/>
              <a:cxnLst/>
              <a:rect l="l" t="t" r="r" b="b"/>
              <a:pathLst>
                <a:path w="2114166" h="356128">
                  <a:moveTo>
                    <a:pt x="49187" y="0"/>
                  </a:moveTo>
                  <a:lnTo>
                    <a:pt x="2064978" y="0"/>
                  </a:lnTo>
                  <a:cubicBezTo>
                    <a:pt x="2078024" y="0"/>
                    <a:pt x="2090535" y="5182"/>
                    <a:pt x="2099759" y="14407"/>
                  </a:cubicBezTo>
                  <a:cubicBezTo>
                    <a:pt x="2108983" y="23631"/>
                    <a:pt x="2114166" y="36142"/>
                    <a:pt x="2114166" y="49187"/>
                  </a:cubicBezTo>
                  <a:lnTo>
                    <a:pt x="2114166" y="306941"/>
                  </a:lnTo>
                  <a:cubicBezTo>
                    <a:pt x="2114166" y="319986"/>
                    <a:pt x="2108983" y="332497"/>
                    <a:pt x="2099759" y="341721"/>
                  </a:cubicBezTo>
                  <a:cubicBezTo>
                    <a:pt x="2090535" y="350946"/>
                    <a:pt x="2078024" y="356128"/>
                    <a:pt x="2064978" y="356128"/>
                  </a:cubicBezTo>
                  <a:lnTo>
                    <a:pt x="49187" y="356128"/>
                  </a:lnTo>
                  <a:cubicBezTo>
                    <a:pt x="36142" y="356128"/>
                    <a:pt x="23631" y="350946"/>
                    <a:pt x="14407" y="341721"/>
                  </a:cubicBezTo>
                  <a:cubicBezTo>
                    <a:pt x="5182" y="332497"/>
                    <a:pt x="0" y="319986"/>
                    <a:pt x="0" y="306941"/>
                  </a:cubicBezTo>
                  <a:lnTo>
                    <a:pt x="0" y="49187"/>
                  </a:lnTo>
                  <a:cubicBezTo>
                    <a:pt x="0" y="36142"/>
                    <a:pt x="5182" y="23631"/>
                    <a:pt x="14407" y="14407"/>
                  </a:cubicBezTo>
                  <a:cubicBezTo>
                    <a:pt x="23631" y="5182"/>
                    <a:pt x="36142" y="0"/>
                    <a:pt x="49187" y="0"/>
                  </a:cubicBezTo>
                  <a:close/>
                </a:path>
              </a:pathLst>
            </a:custGeom>
            <a:solidFill>
              <a:srgbClr val="D41E45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00025"/>
              <a:ext cx="2114166" cy="1561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622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306639" y="9311092"/>
            <a:ext cx="6446782" cy="1957477"/>
          </a:xfrm>
          <a:custGeom>
            <a:avLst/>
            <a:gdLst/>
            <a:ahLst/>
            <a:cxnLst/>
            <a:rect l="l" t="t" r="r" b="b"/>
            <a:pathLst>
              <a:path w="6446782" h="1957477">
                <a:moveTo>
                  <a:pt x="0" y="0"/>
                </a:moveTo>
                <a:lnTo>
                  <a:pt x="6446782" y="0"/>
                </a:lnTo>
                <a:lnTo>
                  <a:pt x="6446782" y="1957477"/>
                </a:lnTo>
                <a:lnTo>
                  <a:pt x="0" y="1957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91789" y="8139942"/>
            <a:ext cx="1564037" cy="1587122"/>
          </a:xfrm>
          <a:custGeom>
            <a:avLst/>
            <a:gdLst/>
            <a:ahLst/>
            <a:cxnLst/>
            <a:rect l="l" t="t" r="r" b="b"/>
            <a:pathLst>
              <a:path w="1564037" h="1587122">
                <a:moveTo>
                  <a:pt x="0" y="0"/>
                </a:moveTo>
                <a:lnTo>
                  <a:pt x="1564037" y="0"/>
                </a:lnTo>
                <a:lnTo>
                  <a:pt x="1564037" y="1587122"/>
                </a:lnTo>
                <a:lnTo>
                  <a:pt x="0" y="15871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6538074" y="5753100"/>
            <a:ext cx="10530725" cy="22086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fr-FR" sz="2499" dirty="0">
                <a:solidFill>
                  <a:srgbClr val="181616"/>
                </a:solidFill>
                <a:latin typeface="Muli"/>
                <a:ea typeface="Muli"/>
                <a:cs typeface="Muli"/>
                <a:sym typeface="Muli"/>
              </a:rPr>
              <a:t>Être accueillant et authentique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fr-FR" sz="2499" dirty="0">
                <a:solidFill>
                  <a:srgbClr val="181616"/>
                </a:solidFill>
                <a:latin typeface="Muli"/>
                <a:ea typeface="Muli"/>
                <a:cs typeface="Muli"/>
                <a:sym typeface="Muli"/>
              </a:rPr>
              <a:t>Mettre l’accent sur leurs forces et célébrer leurs réussites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fr-FR" sz="2499" dirty="0">
                <a:solidFill>
                  <a:srgbClr val="181616"/>
                </a:solidFill>
                <a:latin typeface="Muli"/>
                <a:ea typeface="Muli"/>
                <a:cs typeface="Muli"/>
                <a:sym typeface="Muli"/>
              </a:rPr>
              <a:t>Écouter activement et faire preuve d’empathie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fr-FR" sz="2499" dirty="0">
                <a:solidFill>
                  <a:srgbClr val="181616"/>
                </a:solidFill>
                <a:latin typeface="Muli"/>
                <a:ea typeface="Muli"/>
                <a:cs typeface="Muli"/>
                <a:sym typeface="Muli"/>
              </a:rPr>
              <a:t>Encourager la participation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fr-FR" sz="2499" dirty="0">
                <a:solidFill>
                  <a:srgbClr val="181616"/>
                </a:solidFill>
                <a:latin typeface="Muli"/>
                <a:ea typeface="Muli"/>
                <a:cs typeface="Muli"/>
                <a:sym typeface="Muli"/>
              </a:rPr>
              <a:t>Créer un environnement positif et sécuritaire</a:t>
            </a:r>
            <a:endParaRPr lang="en-US" sz="2499" dirty="0">
              <a:solidFill>
                <a:srgbClr val="181616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700" y="6083674"/>
            <a:ext cx="5509375" cy="3250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229"/>
              </a:lnSpc>
            </a:pPr>
            <a:r>
              <a:rPr lang="fr-FR" sz="6999" b="1" dirty="0">
                <a:solidFill>
                  <a:srgbClr val="69577D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Comment interagir avec les jeunes ?</a:t>
            </a:r>
            <a:endParaRPr lang="en-US" sz="6999" b="1" dirty="0">
              <a:solidFill>
                <a:srgbClr val="69577D"/>
              </a:solidFill>
              <a:latin typeface="Nunito Sans Heavy"/>
              <a:ea typeface="Nunito Sans Heavy"/>
              <a:cs typeface="Nunito Sans Heavy"/>
              <a:sym typeface="Nunito Sans Heavy"/>
            </a:endParaRPr>
          </a:p>
        </p:txBody>
      </p:sp>
      <p:sp>
        <p:nvSpPr>
          <p:cNvPr id="12" name="TextBox 12"/>
          <p:cNvSpPr txBox="1"/>
          <p:nvPr/>
        </p:nvSpPr>
        <p:spPr>
          <a:xfrm rot="84502">
            <a:off x="8087642" y="8736471"/>
            <a:ext cx="7147789" cy="459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90"/>
              </a:lnSpc>
              <a:spcBef>
                <a:spcPct val="0"/>
              </a:spcBef>
            </a:pPr>
            <a:r>
              <a:rPr lang="en-US" sz="3697" b="1" u="none" strike="noStrike" dirty="0">
                <a:solidFill>
                  <a:srgbClr val="FFFFFF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Ne pas juger!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646312" y="241935"/>
            <a:ext cx="1260688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spc="72" dirty="0">
                <a:solidFill>
                  <a:srgbClr val="877997"/>
                </a:solidFill>
                <a:latin typeface="Muli"/>
                <a:ea typeface="Muli"/>
                <a:cs typeface="Muli"/>
                <a:sym typeface="Muli"/>
              </a:rPr>
              <a:t>10 / 13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57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68297" y="4171757"/>
            <a:ext cx="13722135" cy="5320602"/>
            <a:chOff x="0" y="0"/>
            <a:chExt cx="2855796" cy="9946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55795" cy="994659"/>
            </a:xfrm>
            <a:custGeom>
              <a:avLst/>
              <a:gdLst/>
              <a:ahLst/>
              <a:cxnLst/>
              <a:rect l="l" t="t" r="r" b="b"/>
              <a:pathLst>
                <a:path w="2855795" h="994659">
                  <a:moveTo>
                    <a:pt x="14105" y="0"/>
                  </a:moveTo>
                  <a:lnTo>
                    <a:pt x="2841691" y="0"/>
                  </a:lnTo>
                  <a:cubicBezTo>
                    <a:pt x="2849481" y="0"/>
                    <a:pt x="2855795" y="6315"/>
                    <a:pt x="2855795" y="14105"/>
                  </a:cubicBezTo>
                  <a:lnTo>
                    <a:pt x="2855795" y="980554"/>
                  </a:lnTo>
                  <a:cubicBezTo>
                    <a:pt x="2855795" y="984295"/>
                    <a:pt x="2854309" y="987882"/>
                    <a:pt x="2851664" y="990528"/>
                  </a:cubicBezTo>
                  <a:cubicBezTo>
                    <a:pt x="2849019" y="993173"/>
                    <a:pt x="2845432" y="994659"/>
                    <a:pt x="2841691" y="994659"/>
                  </a:cubicBezTo>
                  <a:lnTo>
                    <a:pt x="14105" y="994659"/>
                  </a:lnTo>
                  <a:cubicBezTo>
                    <a:pt x="6315" y="994659"/>
                    <a:pt x="0" y="988344"/>
                    <a:pt x="0" y="980554"/>
                  </a:cubicBezTo>
                  <a:lnTo>
                    <a:pt x="0" y="14105"/>
                  </a:lnTo>
                  <a:cubicBezTo>
                    <a:pt x="0" y="6315"/>
                    <a:pt x="6315" y="0"/>
                    <a:pt x="141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855796" cy="10422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60187" y="6968581"/>
            <a:ext cx="3480322" cy="2788608"/>
          </a:xfrm>
          <a:custGeom>
            <a:avLst/>
            <a:gdLst/>
            <a:ahLst/>
            <a:cxnLst/>
            <a:rect l="l" t="t" r="r" b="b"/>
            <a:pathLst>
              <a:path w="3480322" h="2788608">
                <a:moveTo>
                  <a:pt x="0" y="0"/>
                </a:moveTo>
                <a:lnTo>
                  <a:pt x="3480322" y="0"/>
                </a:lnTo>
                <a:lnTo>
                  <a:pt x="3480322" y="2788608"/>
                </a:lnTo>
                <a:lnTo>
                  <a:pt x="0" y="27886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136085" y="1457438"/>
            <a:ext cx="6015829" cy="866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29"/>
              </a:lnSpc>
              <a:spcBef>
                <a:spcPct val="0"/>
              </a:spcBef>
            </a:pPr>
            <a:r>
              <a:rPr lang="en-US" sz="6999" b="1" u="none" strike="noStrike" dirty="0" err="1">
                <a:solidFill>
                  <a:srgbClr val="FFFFFF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Ressources</a:t>
            </a:r>
            <a:endParaRPr lang="en-US" sz="6999" b="1" u="none" strike="noStrike" dirty="0">
              <a:solidFill>
                <a:srgbClr val="FFFFFF"/>
              </a:solidFill>
              <a:latin typeface="Nunito Sans Heavy"/>
              <a:ea typeface="Nunito Sans Heavy"/>
              <a:cs typeface="Nunito Sans Heavy"/>
              <a:sym typeface="Nunito Sans Heavy"/>
            </a:endParaRPr>
          </a:p>
        </p:txBody>
      </p:sp>
      <p:sp>
        <p:nvSpPr>
          <p:cNvPr id="7" name="Freeform 7"/>
          <p:cNvSpPr/>
          <p:nvPr/>
        </p:nvSpPr>
        <p:spPr>
          <a:xfrm rot="-10686333">
            <a:off x="10792648" y="-1963235"/>
            <a:ext cx="5916599" cy="3926470"/>
          </a:xfrm>
          <a:custGeom>
            <a:avLst/>
            <a:gdLst/>
            <a:ahLst/>
            <a:cxnLst/>
            <a:rect l="l" t="t" r="r" b="b"/>
            <a:pathLst>
              <a:path w="5916599" h="3926470">
                <a:moveTo>
                  <a:pt x="0" y="0"/>
                </a:moveTo>
                <a:lnTo>
                  <a:pt x="5916600" y="0"/>
                </a:lnTo>
                <a:lnTo>
                  <a:pt x="5916600" y="3926470"/>
                </a:lnTo>
                <a:lnTo>
                  <a:pt x="0" y="39264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695263" y="7671178"/>
            <a:ext cx="1564037" cy="1587122"/>
          </a:xfrm>
          <a:custGeom>
            <a:avLst/>
            <a:gdLst/>
            <a:ahLst/>
            <a:cxnLst/>
            <a:rect l="l" t="t" r="r" b="b"/>
            <a:pathLst>
              <a:path w="1564037" h="1587122">
                <a:moveTo>
                  <a:pt x="0" y="0"/>
                </a:moveTo>
                <a:lnTo>
                  <a:pt x="1564037" y="0"/>
                </a:lnTo>
                <a:lnTo>
                  <a:pt x="1564037" y="1587122"/>
                </a:lnTo>
                <a:lnTo>
                  <a:pt x="0" y="15871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968420" y="2735778"/>
            <a:ext cx="14508861" cy="862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fr-FR" sz="2499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À Planet </a:t>
            </a:r>
            <a:r>
              <a:rPr lang="fr-FR" sz="2499" dirty="0" err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Youth</a:t>
            </a:r>
            <a:r>
              <a:rPr lang="fr-FR" sz="2499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 Timiskaming, nous voulons donner aux bénévoles les outils nécessaires pour réussir. Voici les principales ressources incluses dans votre formation :</a:t>
            </a:r>
            <a:endParaRPr lang="en-US" sz="2499" u="none" strike="noStrike" dirty="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464334" y="4914900"/>
            <a:ext cx="12012947" cy="377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0491" lvl="1" indent="-285245" algn="l">
              <a:lnSpc>
                <a:spcPts val="3699"/>
              </a:lnSpc>
              <a:buFont typeface="Arial"/>
              <a:buChar char="•"/>
            </a:pPr>
            <a:r>
              <a:rPr lang="fr-FR" sz="264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Guide du bénévole – Carrefour jeunesse PYT</a:t>
            </a:r>
          </a:p>
          <a:p>
            <a:pPr marL="570491" lvl="1" indent="-285245" algn="l">
              <a:lnSpc>
                <a:spcPts val="3699"/>
              </a:lnSpc>
              <a:buFont typeface="Arial"/>
              <a:buChar char="•"/>
            </a:pPr>
            <a:r>
              <a:rPr lang="fr-FR" sz="264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Formation en santé mentale pour mentors étudiants (ACSM)</a:t>
            </a:r>
          </a:p>
          <a:p>
            <a:pPr marL="570491" lvl="1" indent="-285245" algn="l">
              <a:lnSpc>
                <a:spcPts val="3699"/>
              </a:lnSpc>
              <a:buFont typeface="Arial"/>
              <a:buChar char="•"/>
            </a:pPr>
            <a:r>
              <a:rPr lang="en-US" sz="264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Certificat</a:t>
            </a:r>
            <a:r>
              <a:rPr lang="en-US" sz="264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Be There : </a:t>
            </a:r>
            <a:r>
              <a:rPr lang="en-US" sz="2642" u="sng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7" tooltip="https://www.betherecertificate.org"/>
              </a:rPr>
              <a:t>https://www.betherecertificate.org/</a:t>
            </a:r>
          </a:p>
          <a:p>
            <a:pPr marL="570491" lvl="1" indent="-285245" algn="l">
              <a:lnSpc>
                <a:spcPts val="3699"/>
              </a:lnSpc>
              <a:buFont typeface="Arial"/>
              <a:buChar char="•"/>
            </a:pPr>
            <a:r>
              <a:rPr lang="en-US" sz="264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Formation </a:t>
            </a:r>
            <a:r>
              <a:rPr lang="en-US" sz="264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LivingWorks</a:t>
            </a:r>
            <a:r>
              <a:rPr lang="en-US" sz="264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2642" u="sng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8" tooltip="https://livingworks.net/get-training/training-for-my-organization-or-community/"/>
              </a:rPr>
              <a:t>https://livingworks.net/get-training/training-for-my-organization-or-community/ </a:t>
            </a:r>
          </a:p>
          <a:p>
            <a:pPr marL="570491" lvl="1" indent="-285245" algn="l">
              <a:lnSpc>
                <a:spcPts val="3699"/>
              </a:lnSpc>
              <a:buFont typeface="Arial"/>
              <a:buChar char="•"/>
            </a:pPr>
            <a:r>
              <a:rPr lang="fr-FR" sz="264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YWHO – Conseils pour être un adulte allié</a:t>
            </a:r>
          </a:p>
          <a:p>
            <a:pPr marL="570491" lvl="1" indent="-285245" algn="l">
              <a:lnSpc>
                <a:spcPts val="3699"/>
              </a:lnSpc>
              <a:buFont typeface="Arial"/>
              <a:buChar char="•"/>
            </a:pPr>
            <a:r>
              <a:rPr lang="fr-FR" sz="264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YWHO – Modèle d’engagement des jeunes (anglais seulement)</a:t>
            </a:r>
          </a:p>
          <a:p>
            <a:pPr marL="570491" lvl="1" indent="-285245" algn="l">
              <a:lnSpc>
                <a:spcPts val="3699"/>
              </a:lnSpc>
              <a:buFont typeface="Arial"/>
              <a:buChar char="•"/>
            </a:pPr>
            <a:r>
              <a:rPr lang="fr-FR" sz="264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YWHO – Conseils pour accueillir les jeunes et les familles</a:t>
            </a:r>
            <a:endParaRPr lang="en-US" sz="2642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6527141" y="395283"/>
            <a:ext cx="1260688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spc="72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11 / 13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762546" y="-64749"/>
            <a:ext cx="10933925" cy="12225339"/>
            <a:chOff x="0" y="0"/>
            <a:chExt cx="2879717" cy="32198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79717" cy="3219842"/>
            </a:xfrm>
            <a:custGeom>
              <a:avLst/>
              <a:gdLst/>
              <a:ahLst/>
              <a:cxnLst/>
              <a:rect l="l" t="t" r="r" b="b"/>
              <a:pathLst>
                <a:path w="2879717" h="3219842">
                  <a:moveTo>
                    <a:pt x="0" y="0"/>
                  </a:moveTo>
                  <a:lnTo>
                    <a:pt x="2879717" y="0"/>
                  </a:lnTo>
                  <a:lnTo>
                    <a:pt x="2879717" y="3219842"/>
                  </a:lnTo>
                  <a:lnTo>
                    <a:pt x="0" y="3219842"/>
                  </a:lnTo>
                  <a:close/>
                </a:path>
              </a:pathLst>
            </a:custGeom>
            <a:solidFill>
              <a:srgbClr val="69577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879717" cy="32674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13269696" y="4230617"/>
            <a:ext cx="2514651" cy="4736500"/>
          </a:xfrm>
          <a:custGeom>
            <a:avLst/>
            <a:gdLst/>
            <a:ahLst/>
            <a:cxnLst/>
            <a:rect l="l" t="t" r="r" b="b"/>
            <a:pathLst>
              <a:path w="2514651" h="4736500">
                <a:moveTo>
                  <a:pt x="2514651" y="0"/>
                </a:moveTo>
                <a:lnTo>
                  <a:pt x="0" y="0"/>
                </a:lnTo>
                <a:lnTo>
                  <a:pt x="0" y="4736500"/>
                </a:lnTo>
                <a:lnTo>
                  <a:pt x="2514651" y="4736500"/>
                </a:lnTo>
                <a:lnTo>
                  <a:pt x="251465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654568" y="1319883"/>
            <a:ext cx="2215956" cy="3553282"/>
          </a:xfrm>
          <a:custGeom>
            <a:avLst/>
            <a:gdLst/>
            <a:ahLst/>
            <a:cxnLst/>
            <a:rect l="l" t="t" r="r" b="b"/>
            <a:pathLst>
              <a:path w="2215956" h="3553282">
                <a:moveTo>
                  <a:pt x="0" y="0"/>
                </a:moveTo>
                <a:lnTo>
                  <a:pt x="2215956" y="0"/>
                </a:lnTo>
                <a:lnTo>
                  <a:pt x="2215956" y="3553282"/>
                </a:lnTo>
                <a:lnTo>
                  <a:pt x="0" y="35532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67305" y="2686629"/>
            <a:ext cx="5629476" cy="2272261"/>
          </a:xfrm>
          <a:custGeom>
            <a:avLst/>
            <a:gdLst/>
            <a:ahLst/>
            <a:cxnLst/>
            <a:rect l="l" t="t" r="r" b="b"/>
            <a:pathLst>
              <a:path w="5629476" h="2272261">
                <a:moveTo>
                  <a:pt x="0" y="0"/>
                </a:moveTo>
                <a:lnTo>
                  <a:pt x="5629476" y="0"/>
                </a:lnTo>
                <a:lnTo>
                  <a:pt x="5629476" y="2272261"/>
                </a:lnTo>
                <a:lnTo>
                  <a:pt x="0" y="22722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230866" y="6842637"/>
            <a:ext cx="2077659" cy="1378810"/>
          </a:xfrm>
          <a:custGeom>
            <a:avLst/>
            <a:gdLst/>
            <a:ahLst/>
            <a:cxnLst/>
            <a:rect l="l" t="t" r="r" b="b"/>
            <a:pathLst>
              <a:path w="2077659" h="1378810">
                <a:moveTo>
                  <a:pt x="0" y="0"/>
                </a:moveTo>
                <a:lnTo>
                  <a:pt x="2077660" y="0"/>
                </a:lnTo>
                <a:lnTo>
                  <a:pt x="2077660" y="1378810"/>
                </a:lnTo>
                <a:lnTo>
                  <a:pt x="0" y="13788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85030" y="8221447"/>
            <a:ext cx="1692411" cy="1692411"/>
          </a:xfrm>
          <a:custGeom>
            <a:avLst/>
            <a:gdLst/>
            <a:ahLst/>
            <a:cxnLst/>
            <a:rect l="l" t="t" r="r" b="b"/>
            <a:pathLst>
              <a:path w="1692411" h="1692411">
                <a:moveTo>
                  <a:pt x="0" y="0"/>
                </a:moveTo>
                <a:lnTo>
                  <a:pt x="1692410" y="0"/>
                </a:lnTo>
                <a:lnTo>
                  <a:pt x="1692410" y="1692410"/>
                </a:lnTo>
                <a:lnTo>
                  <a:pt x="0" y="16924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705206" y="1958284"/>
            <a:ext cx="7836158" cy="1656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29"/>
              </a:lnSpc>
              <a:spcBef>
                <a:spcPct val="0"/>
              </a:spcBef>
            </a:pPr>
            <a:r>
              <a:rPr lang="fr-FR" sz="6999" b="1" u="none" strike="noStrike" dirty="0">
                <a:solidFill>
                  <a:srgbClr val="69577D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Prêt(e) à faire une différence ?</a:t>
            </a:r>
            <a:endParaRPr lang="en-US" sz="6999" b="1" u="none" strike="noStrike" dirty="0">
              <a:solidFill>
                <a:srgbClr val="69577D"/>
              </a:solidFill>
              <a:latin typeface="Nunito Sans Heavy"/>
              <a:ea typeface="Nunito Sans Heavy"/>
              <a:cs typeface="Nunito Sans Heavy"/>
              <a:sym typeface="Nunito Sans Heavy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705206" y="4920790"/>
            <a:ext cx="7836158" cy="1759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fr-FR" sz="2499" u="none" strike="noStrike" dirty="0">
                <a:solidFill>
                  <a:srgbClr val="181616"/>
                </a:solidFill>
                <a:latin typeface="Muli"/>
                <a:ea typeface="Muli"/>
                <a:cs typeface="Muli"/>
                <a:sym typeface="Muli"/>
              </a:rPr>
              <a:t>Soumettre les formulaires signés et la vérification du secteur vulnérable (VSC)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fr-FR" sz="2499" u="none" strike="noStrike" dirty="0">
                <a:solidFill>
                  <a:srgbClr val="181616"/>
                </a:solidFill>
                <a:latin typeface="Muli"/>
                <a:ea typeface="Muli"/>
                <a:cs typeface="Muli"/>
                <a:sym typeface="Muli"/>
              </a:rPr>
              <a:t>Indiquer vos disponibilités (formulaire)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fr-FR" sz="2499" u="none" strike="noStrike" dirty="0">
                <a:solidFill>
                  <a:srgbClr val="181616"/>
                </a:solidFill>
                <a:latin typeface="Muli"/>
                <a:ea typeface="Muli"/>
                <a:cs typeface="Muli"/>
                <a:sym typeface="Muli"/>
              </a:rPr>
              <a:t>Compléter les formations requises</a:t>
            </a:r>
            <a:endParaRPr lang="en-US" sz="2499" u="none" strike="noStrike" dirty="0">
              <a:solidFill>
                <a:srgbClr val="181616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705206" y="4211567"/>
            <a:ext cx="7836158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9"/>
              </a:lnSpc>
              <a:spcBef>
                <a:spcPct val="0"/>
              </a:spcBef>
            </a:pPr>
            <a:r>
              <a:rPr lang="en-US" sz="2499" b="1" u="none" strike="noStrike" spc="99" dirty="0" err="1">
                <a:solidFill>
                  <a:srgbClr val="181616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Prochaines</a:t>
            </a:r>
            <a:r>
              <a:rPr lang="en-US" sz="2499" b="1" u="none" strike="noStrike" spc="99" dirty="0">
                <a:solidFill>
                  <a:srgbClr val="181616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étapes 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05206" y="7393994"/>
            <a:ext cx="9822949" cy="1573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u="none" strike="noStrike" dirty="0">
                <a:solidFill>
                  <a:srgbClr val="181616"/>
                </a:solidFill>
                <a:latin typeface="Muli"/>
                <a:ea typeface="Muli"/>
                <a:cs typeface="Muli"/>
                <a:sym typeface="Muli"/>
              </a:rPr>
              <a:t>Pour plus </a:t>
            </a:r>
            <a:r>
              <a:rPr lang="en-US" sz="3000" u="none" strike="noStrike" dirty="0" err="1">
                <a:solidFill>
                  <a:srgbClr val="181616"/>
                </a:solidFill>
                <a:latin typeface="Muli"/>
                <a:ea typeface="Muli"/>
                <a:cs typeface="Muli"/>
                <a:sym typeface="Muli"/>
              </a:rPr>
              <a:t>d’information</a:t>
            </a:r>
            <a:r>
              <a:rPr lang="en-US" sz="3000" u="none" strike="noStrike" dirty="0">
                <a:solidFill>
                  <a:srgbClr val="181616"/>
                </a:solidFill>
                <a:latin typeface="Muli"/>
                <a:ea typeface="Muli"/>
                <a:cs typeface="Muli"/>
                <a:sym typeface="Muli"/>
              </a:rPr>
              <a:t> :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181616"/>
                </a:solidFill>
                <a:latin typeface="Muli"/>
                <a:ea typeface="Muli"/>
                <a:cs typeface="Muli"/>
                <a:sym typeface="Muli"/>
              </a:rPr>
              <a:t>Contactez</a:t>
            </a:r>
            <a:r>
              <a:rPr lang="en-US" sz="3000" u="none" strike="noStrike" dirty="0">
                <a:solidFill>
                  <a:srgbClr val="181616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000" b="1" u="none" strike="noStrike" dirty="0">
                <a:solidFill>
                  <a:srgbClr val="69577D"/>
                </a:solidFill>
                <a:latin typeface="Muli Bold"/>
                <a:ea typeface="Muli Bold"/>
                <a:cs typeface="Muli Bold"/>
                <a:sym typeface="Muli Bold"/>
              </a:rPr>
              <a:t>archana.velu@neph.ca </a:t>
            </a:r>
            <a:r>
              <a:rPr lang="en-US" sz="3000" u="none" strike="noStrike" dirty="0" err="1">
                <a:solidFill>
                  <a:srgbClr val="181616"/>
                </a:solidFill>
                <a:latin typeface="Muli"/>
                <a:ea typeface="Muli"/>
                <a:cs typeface="Muli"/>
                <a:sym typeface="Muli"/>
              </a:rPr>
              <a:t>ou</a:t>
            </a:r>
            <a:r>
              <a:rPr lang="en-US" sz="3000" b="1" u="none" strike="noStrike" dirty="0">
                <a:solidFill>
                  <a:srgbClr val="69577D"/>
                </a:solidFill>
                <a:latin typeface="Muli Bold"/>
                <a:ea typeface="Muli Bold"/>
                <a:cs typeface="Muli Bold"/>
                <a:sym typeface="Muli Bold"/>
              </a:rPr>
              <a:t> erika.aelterman@neph.ca</a:t>
            </a:r>
            <a:endParaRPr lang="en-US" sz="3000" u="none" strike="noStrike" dirty="0">
              <a:solidFill>
                <a:srgbClr val="181616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527141" y="395283"/>
            <a:ext cx="1260688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spc="72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12 / 13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14012" y="1577440"/>
            <a:ext cx="4836967" cy="4908361"/>
          </a:xfrm>
          <a:custGeom>
            <a:avLst/>
            <a:gdLst/>
            <a:ahLst/>
            <a:cxnLst/>
            <a:rect l="l" t="t" r="r" b="b"/>
            <a:pathLst>
              <a:path w="4836967" h="4908361">
                <a:moveTo>
                  <a:pt x="0" y="0"/>
                </a:moveTo>
                <a:lnTo>
                  <a:pt x="4836966" y="0"/>
                </a:lnTo>
                <a:lnTo>
                  <a:pt x="4836966" y="4908361"/>
                </a:lnTo>
                <a:lnTo>
                  <a:pt x="0" y="49083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258300"/>
            <a:ext cx="3044165" cy="3086100"/>
            <a:chOff x="0" y="0"/>
            <a:chExt cx="801755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01755" cy="812800"/>
            </a:xfrm>
            <a:custGeom>
              <a:avLst/>
              <a:gdLst/>
              <a:ahLst/>
              <a:cxnLst/>
              <a:rect l="l" t="t" r="r" b="b"/>
              <a:pathLst>
                <a:path w="801755" h="812800">
                  <a:moveTo>
                    <a:pt x="0" y="0"/>
                  </a:moveTo>
                  <a:lnTo>
                    <a:pt x="801755" y="0"/>
                  </a:lnTo>
                  <a:lnTo>
                    <a:pt x="80175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BBD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0175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044165" y="9258300"/>
            <a:ext cx="3044165" cy="3086100"/>
            <a:chOff x="0" y="0"/>
            <a:chExt cx="801755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01755" cy="812800"/>
            </a:xfrm>
            <a:custGeom>
              <a:avLst/>
              <a:gdLst/>
              <a:ahLst/>
              <a:cxnLst/>
              <a:rect l="l" t="t" r="r" b="b"/>
              <a:pathLst>
                <a:path w="801755" h="812800">
                  <a:moveTo>
                    <a:pt x="0" y="0"/>
                  </a:moveTo>
                  <a:lnTo>
                    <a:pt x="801755" y="0"/>
                  </a:lnTo>
                  <a:lnTo>
                    <a:pt x="80175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41E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0175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088330" y="9258300"/>
            <a:ext cx="3044165" cy="3086100"/>
            <a:chOff x="0" y="0"/>
            <a:chExt cx="801755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01755" cy="812800"/>
            </a:xfrm>
            <a:custGeom>
              <a:avLst/>
              <a:gdLst/>
              <a:ahLst/>
              <a:cxnLst/>
              <a:rect l="l" t="t" r="r" b="b"/>
              <a:pathLst>
                <a:path w="801755" h="812800">
                  <a:moveTo>
                    <a:pt x="0" y="0"/>
                  </a:moveTo>
                  <a:lnTo>
                    <a:pt x="801755" y="0"/>
                  </a:lnTo>
                  <a:lnTo>
                    <a:pt x="80175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87F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0175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132495" y="9258300"/>
            <a:ext cx="3044165" cy="3086100"/>
            <a:chOff x="0" y="0"/>
            <a:chExt cx="801755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01755" cy="812800"/>
            </a:xfrm>
            <a:custGeom>
              <a:avLst/>
              <a:gdLst/>
              <a:ahLst/>
              <a:cxnLst/>
              <a:rect l="l" t="t" r="r" b="b"/>
              <a:pathLst>
                <a:path w="801755" h="812800">
                  <a:moveTo>
                    <a:pt x="0" y="0"/>
                  </a:moveTo>
                  <a:lnTo>
                    <a:pt x="801755" y="0"/>
                  </a:lnTo>
                  <a:lnTo>
                    <a:pt x="80175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086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0175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176660" y="9258300"/>
            <a:ext cx="3044165" cy="3086100"/>
            <a:chOff x="0" y="0"/>
            <a:chExt cx="801755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01755" cy="812800"/>
            </a:xfrm>
            <a:custGeom>
              <a:avLst/>
              <a:gdLst/>
              <a:ahLst/>
              <a:cxnLst/>
              <a:rect l="l" t="t" r="r" b="b"/>
              <a:pathLst>
                <a:path w="801755" h="812800">
                  <a:moveTo>
                    <a:pt x="0" y="0"/>
                  </a:moveTo>
                  <a:lnTo>
                    <a:pt x="801755" y="0"/>
                  </a:lnTo>
                  <a:lnTo>
                    <a:pt x="80175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BBB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0175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220825" y="9258300"/>
            <a:ext cx="3556658" cy="3086100"/>
            <a:chOff x="0" y="0"/>
            <a:chExt cx="936733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36733" cy="812800"/>
            </a:xfrm>
            <a:custGeom>
              <a:avLst/>
              <a:gdLst/>
              <a:ahLst/>
              <a:cxnLst/>
              <a:rect l="l" t="t" r="r" b="b"/>
              <a:pathLst>
                <a:path w="936733" h="812800">
                  <a:moveTo>
                    <a:pt x="0" y="0"/>
                  </a:moveTo>
                  <a:lnTo>
                    <a:pt x="936733" y="0"/>
                  </a:lnTo>
                  <a:lnTo>
                    <a:pt x="936733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9577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936733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5766880" y="6837175"/>
            <a:ext cx="642900" cy="642900"/>
          </a:xfrm>
          <a:custGeom>
            <a:avLst/>
            <a:gdLst/>
            <a:ahLst/>
            <a:cxnLst/>
            <a:rect l="l" t="t" r="r" b="b"/>
            <a:pathLst>
              <a:path w="642900" h="642900">
                <a:moveTo>
                  <a:pt x="0" y="0"/>
                </a:moveTo>
                <a:lnTo>
                  <a:pt x="642900" y="0"/>
                </a:lnTo>
                <a:lnTo>
                  <a:pt x="642900" y="642900"/>
                </a:lnTo>
                <a:lnTo>
                  <a:pt x="0" y="642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2681044" y="7565625"/>
            <a:ext cx="726243" cy="726243"/>
          </a:xfrm>
          <a:custGeom>
            <a:avLst/>
            <a:gdLst/>
            <a:ahLst/>
            <a:cxnLst/>
            <a:rect l="l" t="t" r="r" b="b"/>
            <a:pathLst>
              <a:path w="726243" h="726243">
                <a:moveTo>
                  <a:pt x="0" y="0"/>
                </a:moveTo>
                <a:lnTo>
                  <a:pt x="726242" y="0"/>
                </a:lnTo>
                <a:lnTo>
                  <a:pt x="726242" y="726242"/>
                </a:lnTo>
                <a:lnTo>
                  <a:pt x="0" y="7262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6094073" y="6995353"/>
            <a:ext cx="7147789" cy="440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0"/>
              </a:lnSpc>
            </a:pPr>
            <a:r>
              <a:rPr lang="en-US" sz="3697" u="sng">
                <a:solidFill>
                  <a:srgbClr val="69577D"/>
                </a:solidFill>
                <a:latin typeface="Nunito Sans"/>
                <a:ea typeface="Nunito Sans"/>
                <a:cs typeface="Nunito Sans"/>
                <a:sym typeface="Nunito Sans"/>
                <a:hlinkClick r:id="rId7" tooltip="https://timiskamingyouth.ca"/>
              </a:rPr>
              <a:t>https://timiskamingyouth.ca/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865415" y="7765474"/>
            <a:ext cx="12534161" cy="440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0"/>
              </a:lnSpc>
            </a:pPr>
            <a:r>
              <a:rPr lang="en-US" sz="3697" u="sng">
                <a:solidFill>
                  <a:srgbClr val="69577D"/>
                </a:solidFill>
                <a:latin typeface="Nunito Sans"/>
                <a:ea typeface="Nunito Sans"/>
                <a:cs typeface="Nunito Sans"/>
                <a:sym typeface="Nunito Sans"/>
                <a:hlinkClick r:id="rId8" tooltip="https://www.facebook.com/planetyouthtimiskaming"/>
              </a:rPr>
              <a:t>https://www.facebook.com/planetyouthtimiskaming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7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05774" y="2854429"/>
            <a:ext cx="9638793" cy="5350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fr-FR" sz="2499" u="none" strike="noStrike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Planète Jeunesse Timiskaming est un programme qui aide à prévenir la consommation de substances chez les jeunes et à soutenir leur bien-être global.</a:t>
            </a:r>
          </a:p>
          <a:p>
            <a:pPr marL="269874" lvl="1" algn="l">
              <a:lnSpc>
                <a:spcPts val="3499"/>
              </a:lnSpc>
            </a:pPr>
            <a:endParaRPr lang="fr-FR" sz="2499" u="none" strike="noStrike" dirty="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fr-FR" sz="2499" u="none" strike="noStrike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Ce programme s’inspire d’une approche réussie en Islande. Il met l’accent sur des liens communautaires solides, des espaces sécuritaires et des occasions positives pour les jeunes.</a:t>
            </a:r>
          </a:p>
          <a:p>
            <a:pPr marL="269874" lvl="1" algn="l">
              <a:lnSpc>
                <a:spcPts val="3499"/>
              </a:lnSpc>
            </a:pPr>
            <a:endParaRPr lang="fr-FR" sz="2499" u="none" strike="noStrike" dirty="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fr-FR" sz="2499" u="none" strike="noStrike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Santé publique du Nord-Est dirige cette initiative à Timiskaming, en collaboration avec les écoles, les familles et les groupes communautaires pour créer un impact durable.</a:t>
            </a:r>
            <a:endParaRPr lang="en-US" sz="2499" u="none" strike="noStrike" dirty="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1440238" y="0"/>
            <a:ext cx="8185493" cy="12269422"/>
            <a:chOff x="0" y="0"/>
            <a:chExt cx="2155850" cy="32314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55850" cy="3231453"/>
            </a:xfrm>
            <a:custGeom>
              <a:avLst/>
              <a:gdLst/>
              <a:ahLst/>
              <a:cxnLst/>
              <a:rect l="l" t="t" r="r" b="b"/>
              <a:pathLst>
                <a:path w="2155850" h="3231453">
                  <a:moveTo>
                    <a:pt x="0" y="0"/>
                  </a:moveTo>
                  <a:lnTo>
                    <a:pt x="2155850" y="0"/>
                  </a:lnTo>
                  <a:lnTo>
                    <a:pt x="2155850" y="3231453"/>
                  </a:lnTo>
                  <a:lnTo>
                    <a:pt x="0" y="32314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55850" cy="32695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194763" y="2360512"/>
            <a:ext cx="5456839" cy="5565976"/>
          </a:xfrm>
          <a:custGeom>
            <a:avLst/>
            <a:gdLst/>
            <a:ahLst/>
            <a:cxnLst/>
            <a:rect l="l" t="t" r="r" b="b"/>
            <a:pathLst>
              <a:path w="5456839" h="5565976">
                <a:moveTo>
                  <a:pt x="0" y="0"/>
                </a:moveTo>
                <a:lnTo>
                  <a:pt x="5456839" y="0"/>
                </a:lnTo>
                <a:lnTo>
                  <a:pt x="5456839" y="5565976"/>
                </a:lnTo>
                <a:lnTo>
                  <a:pt x="0" y="55659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897476"/>
            <a:ext cx="7290995" cy="1539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03"/>
              </a:lnSpc>
            </a:pPr>
            <a:r>
              <a:rPr lang="en-US" sz="6520" b="1" dirty="0" err="1">
                <a:solidFill>
                  <a:srgbClr val="F9FCFF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Qu’est-ce</a:t>
            </a:r>
            <a:r>
              <a:rPr lang="en-US" sz="6520" b="1" dirty="0">
                <a:solidFill>
                  <a:srgbClr val="F9FCFF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 </a:t>
            </a:r>
            <a:r>
              <a:rPr lang="en-US" sz="6520" b="1" dirty="0" err="1">
                <a:solidFill>
                  <a:srgbClr val="F9FCFF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que</a:t>
            </a:r>
            <a:r>
              <a:rPr lang="en-US" sz="6520" b="1" dirty="0">
                <a:solidFill>
                  <a:srgbClr val="F9FCFF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 Planet Youth ?</a:t>
            </a:r>
          </a:p>
        </p:txBody>
      </p:sp>
      <p:sp>
        <p:nvSpPr>
          <p:cNvPr id="8" name="Freeform 8"/>
          <p:cNvSpPr/>
          <p:nvPr/>
        </p:nvSpPr>
        <p:spPr>
          <a:xfrm rot="8408825">
            <a:off x="10411042" y="7167316"/>
            <a:ext cx="9824454" cy="9677088"/>
          </a:xfrm>
          <a:custGeom>
            <a:avLst/>
            <a:gdLst/>
            <a:ahLst/>
            <a:cxnLst/>
            <a:rect l="l" t="t" r="r" b="b"/>
            <a:pathLst>
              <a:path w="9824454" h="9677088">
                <a:moveTo>
                  <a:pt x="0" y="0"/>
                </a:moveTo>
                <a:lnTo>
                  <a:pt x="9824454" y="0"/>
                </a:lnTo>
                <a:lnTo>
                  <a:pt x="9824454" y="9677088"/>
                </a:lnTo>
                <a:lnTo>
                  <a:pt x="0" y="96770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352715">
            <a:off x="-357377" y="3147538"/>
            <a:ext cx="1517670" cy="1582967"/>
          </a:xfrm>
          <a:custGeom>
            <a:avLst/>
            <a:gdLst/>
            <a:ahLst/>
            <a:cxnLst/>
            <a:rect l="l" t="t" r="r" b="b"/>
            <a:pathLst>
              <a:path w="1517670" h="1582967">
                <a:moveTo>
                  <a:pt x="0" y="0"/>
                </a:moveTo>
                <a:lnTo>
                  <a:pt x="1517670" y="0"/>
                </a:lnTo>
                <a:lnTo>
                  <a:pt x="1517670" y="1582967"/>
                </a:lnTo>
                <a:lnTo>
                  <a:pt x="0" y="15829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510095" y="8498669"/>
            <a:ext cx="10134472" cy="1308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r>
              <a:rPr lang="fr-FR" sz="2855" b="1" dirty="0">
                <a:solidFill>
                  <a:srgbClr val="FBBD2F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Ensemble, nous pouvons nous assurer que tous les jeunes ont le soutien et les ressources dont ils ont besoin pour grandir et s’épanouir.</a:t>
            </a:r>
            <a:endParaRPr lang="en-US" sz="2855" b="1" dirty="0">
              <a:solidFill>
                <a:srgbClr val="FBBD2F"/>
              </a:solidFill>
              <a:latin typeface="Nunito Sans Bold"/>
              <a:ea typeface="Nunito Sans Bold"/>
              <a:cs typeface="Nunito Sans Bold"/>
              <a:sym typeface="Nunito Sans Bold"/>
            </a:endParaRPr>
          </a:p>
        </p:txBody>
      </p:sp>
      <p:sp>
        <p:nvSpPr>
          <p:cNvPr id="11" name="Freeform 11"/>
          <p:cNvSpPr/>
          <p:nvPr/>
        </p:nvSpPr>
        <p:spPr>
          <a:xfrm rot="-5563959">
            <a:off x="-8460057" y="-3563403"/>
            <a:ext cx="9824454" cy="9677088"/>
          </a:xfrm>
          <a:custGeom>
            <a:avLst/>
            <a:gdLst/>
            <a:ahLst/>
            <a:cxnLst/>
            <a:rect l="l" t="t" r="r" b="b"/>
            <a:pathLst>
              <a:path w="9824454" h="9677088">
                <a:moveTo>
                  <a:pt x="0" y="0"/>
                </a:moveTo>
                <a:lnTo>
                  <a:pt x="9824454" y="0"/>
                </a:lnTo>
                <a:lnTo>
                  <a:pt x="9824454" y="9677087"/>
                </a:lnTo>
                <a:lnTo>
                  <a:pt x="0" y="9677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64432" y="6962775"/>
            <a:ext cx="6922194" cy="9525"/>
          </a:xfrm>
          <a:prstGeom prst="rect">
            <a:avLst/>
          </a:prstGeom>
          <a:solidFill>
            <a:srgbClr val="1B344D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222368" y="-221077"/>
            <a:ext cx="7065632" cy="10598449"/>
          </a:xfrm>
          <a:custGeom>
            <a:avLst/>
            <a:gdLst/>
            <a:ahLst/>
            <a:cxnLst/>
            <a:rect l="l" t="t" r="r" b="b"/>
            <a:pathLst>
              <a:path w="7065632" h="10598449">
                <a:moveTo>
                  <a:pt x="0" y="0"/>
                </a:moveTo>
                <a:lnTo>
                  <a:pt x="7065632" y="0"/>
                </a:lnTo>
                <a:lnTo>
                  <a:pt x="7065632" y="10598448"/>
                </a:lnTo>
                <a:lnTo>
                  <a:pt x="0" y="105984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588785" y="8658639"/>
            <a:ext cx="1341031" cy="1341031"/>
          </a:xfrm>
          <a:custGeom>
            <a:avLst/>
            <a:gdLst/>
            <a:ahLst/>
            <a:cxnLst/>
            <a:rect l="l" t="t" r="r" b="b"/>
            <a:pathLst>
              <a:path w="1341031" h="1341031">
                <a:moveTo>
                  <a:pt x="0" y="0"/>
                </a:moveTo>
                <a:lnTo>
                  <a:pt x="1341030" y="0"/>
                </a:lnTo>
                <a:lnTo>
                  <a:pt x="1341030" y="1341031"/>
                </a:lnTo>
                <a:lnTo>
                  <a:pt x="0" y="13410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700000">
            <a:off x="9520340" y="-767050"/>
            <a:ext cx="2983332" cy="2587362"/>
          </a:xfrm>
          <a:custGeom>
            <a:avLst/>
            <a:gdLst/>
            <a:ahLst/>
            <a:cxnLst/>
            <a:rect l="l" t="t" r="r" b="b"/>
            <a:pathLst>
              <a:path w="2983332" h="2587362">
                <a:moveTo>
                  <a:pt x="0" y="0"/>
                </a:moveTo>
                <a:lnTo>
                  <a:pt x="2983331" y="0"/>
                </a:lnTo>
                <a:lnTo>
                  <a:pt x="2983331" y="2587362"/>
                </a:lnTo>
                <a:lnTo>
                  <a:pt x="0" y="2587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143000" y="571500"/>
            <a:ext cx="7827281" cy="1656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29"/>
              </a:lnSpc>
            </a:pPr>
            <a:r>
              <a:rPr lang="en-US" sz="6999" b="1" dirty="0" err="1">
                <a:solidFill>
                  <a:srgbClr val="69577D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Qu’est-ce</a:t>
            </a:r>
            <a:r>
              <a:rPr lang="en-US" sz="6999" b="1" dirty="0">
                <a:solidFill>
                  <a:srgbClr val="69577D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 </a:t>
            </a:r>
            <a:r>
              <a:rPr lang="en-US" sz="6999" b="1" dirty="0" err="1">
                <a:solidFill>
                  <a:srgbClr val="69577D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que</a:t>
            </a:r>
            <a:r>
              <a:rPr lang="en-US" sz="6999" b="1" dirty="0">
                <a:solidFill>
                  <a:srgbClr val="69577D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 Planet Youth 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64432" y="7131599"/>
            <a:ext cx="6922194" cy="384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 spc="99" dirty="0" err="1">
                <a:solidFill>
                  <a:srgbClr val="181616"/>
                </a:solidFill>
                <a:latin typeface="Muli Bold"/>
                <a:ea typeface="Muli Bold"/>
                <a:cs typeface="Muli Bold"/>
                <a:sym typeface="Muli Bold"/>
              </a:rPr>
              <a:t>Pourquoi</a:t>
            </a:r>
            <a:r>
              <a:rPr lang="en-US" sz="2499" b="1" spc="99" dirty="0">
                <a:solidFill>
                  <a:srgbClr val="181616"/>
                </a:solidFill>
                <a:latin typeface="Muli Bold"/>
                <a:ea typeface="Muli Bold"/>
                <a:cs typeface="Muli Bold"/>
                <a:sym typeface="Muli Bold"/>
              </a:rPr>
              <a:t> est-</a:t>
            </a:r>
            <a:r>
              <a:rPr lang="en-US" sz="2499" b="1" spc="99" dirty="0" err="1">
                <a:solidFill>
                  <a:srgbClr val="181616"/>
                </a:solidFill>
                <a:latin typeface="Muli Bold"/>
                <a:ea typeface="Muli Bold"/>
                <a:cs typeface="Muli Bold"/>
                <a:sym typeface="Muli Bold"/>
              </a:rPr>
              <a:t>ce</a:t>
            </a:r>
            <a:r>
              <a:rPr lang="en-US" sz="2499" b="1" spc="99" dirty="0">
                <a:solidFill>
                  <a:srgbClr val="181616"/>
                </a:solidFill>
                <a:latin typeface="Muli Bold"/>
                <a:ea typeface="Muli Bold"/>
                <a:cs typeface="Muli Bold"/>
                <a:sym typeface="Muli Bold"/>
              </a:rPr>
              <a:t> important 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64432" y="7601954"/>
            <a:ext cx="9757936" cy="1759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fr-FR" sz="2499" dirty="0">
                <a:solidFill>
                  <a:srgbClr val="181616"/>
                </a:solidFill>
                <a:latin typeface="Muli"/>
                <a:ea typeface="Muli"/>
                <a:cs typeface="Muli"/>
                <a:sym typeface="Muli"/>
              </a:rPr>
              <a:t>Selon les résultats du sondage PYT 2023, peu de jeunes participent à des activités structurées comme les sports ou les loisirs. Cela est lié à des taux plus élevés de consommation de substances chez les jeunes de Timiskaming.</a:t>
            </a:r>
            <a:endParaRPr lang="en-US" sz="2499" dirty="0">
              <a:solidFill>
                <a:srgbClr val="181616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64432" y="2400300"/>
            <a:ext cx="6922194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 spc="99" dirty="0">
                <a:solidFill>
                  <a:srgbClr val="181616"/>
                </a:solidFill>
                <a:latin typeface="Muli Bold"/>
                <a:ea typeface="Muli Bold"/>
                <a:cs typeface="Muli Bold"/>
                <a:sym typeface="Muli Bold"/>
              </a:rPr>
              <a:t>MISSION: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45382" y="4454577"/>
            <a:ext cx="6922194" cy="80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9"/>
              </a:lnSpc>
              <a:spcBef>
                <a:spcPct val="0"/>
              </a:spcBef>
            </a:pPr>
            <a:r>
              <a:rPr lang="en-US" sz="2499" b="1" u="none" strike="noStrike" spc="99" dirty="0">
                <a:solidFill>
                  <a:srgbClr val="181616"/>
                </a:solidFill>
                <a:latin typeface="Muli Bold"/>
                <a:ea typeface="Muli Bold"/>
                <a:cs typeface="Muli Bold"/>
                <a:sym typeface="Muli Bold"/>
              </a:rPr>
              <a:t>OBJECTI</a:t>
            </a:r>
            <a:r>
              <a:rPr lang="en-US" sz="2499" b="1" spc="99" dirty="0">
                <a:solidFill>
                  <a:srgbClr val="181616"/>
                </a:solidFill>
                <a:latin typeface="Muli Bold"/>
                <a:ea typeface="Muli Bold"/>
                <a:cs typeface="Muli Bold"/>
                <a:sym typeface="Muli Bold"/>
              </a:rPr>
              <a:t>F</a:t>
            </a:r>
            <a:r>
              <a:rPr lang="en-US" sz="2499" b="1" u="none" strike="noStrike" spc="99" dirty="0">
                <a:solidFill>
                  <a:srgbClr val="181616"/>
                </a:solidFill>
                <a:latin typeface="Muli Bold"/>
                <a:ea typeface="Muli Bold"/>
                <a:cs typeface="Muli Bold"/>
                <a:sym typeface="Muli Bold"/>
              </a:rPr>
              <a:t>S:</a:t>
            </a:r>
          </a:p>
          <a:p>
            <a:pPr marL="0" lvl="0" indent="0" algn="l">
              <a:lnSpc>
                <a:spcPts val="3249"/>
              </a:lnSpc>
              <a:spcBef>
                <a:spcPct val="0"/>
              </a:spcBef>
            </a:pPr>
            <a:endParaRPr lang="en-US" sz="2499" b="1" u="none" strike="noStrike" spc="99" dirty="0">
              <a:solidFill>
                <a:srgbClr val="181616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98167" y="4952982"/>
            <a:ext cx="9441499" cy="1759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fr-FR" sz="2499" dirty="0">
                <a:solidFill>
                  <a:srgbClr val="181616"/>
                </a:solidFill>
                <a:latin typeface="Muli"/>
                <a:ea typeface="Muli"/>
                <a:cs typeface="Muli"/>
                <a:sym typeface="Muli"/>
              </a:rPr>
              <a:t>Renforcer les liens communautaires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fr-FR" sz="2499" dirty="0">
                <a:solidFill>
                  <a:srgbClr val="181616"/>
                </a:solidFill>
                <a:latin typeface="Muli"/>
                <a:ea typeface="Muli"/>
                <a:cs typeface="Muli"/>
                <a:sym typeface="Muli"/>
              </a:rPr>
              <a:t>Créer des espaces sécuritaires et inclusifs pour les jeunes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fr-FR" sz="2499" dirty="0">
                <a:solidFill>
                  <a:srgbClr val="181616"/>
                </a:solidFill>
                <a:latin typeface="Muli"/>
                <a:ea typeface="Muli"/>
                <a:cs typeface="Muli"/>
                <a:sym typeface="Muli"/>
              </a:rPr>
              <a:t>Encourager l’engagement et le développement positif des jeunes</a:t>
            </a:r>
            <a:r>
              <a:rPr lang="en-US" sz="2499" dirty="0">
                <a:solidFill>
                  <a:srgbClr val="181616"/>
                </a:solidFill>
                <a:latin typeface="Muli"/>
                <a:ea typeface="Muli"/>
                <a:cs typeface="Muli"/>
                <a:sym typeface="Muli"/>
              </a:rPr>
              <a:t>​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64431" y="2815690"/>
            <a:ext cx="9441499" cy="13109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fr-FR" sz="2499" dirty="0">
                <a:solidFill>
                  <a:srgbClr val="181616"/>
                </a:solidFill>
                <a:latin typeface="Muli"/>
                <a:ea typeface="Muli"/>
                <a:cs typeface="Muli"/>
                <a:sym typeface="Muli"/>
              </a:rPr>
              <a:t>Prévenir la consommation de substances chez les jeunes et promouvoir leur bien-être global grâce à des initiatives fondées sur des données probantes.</a:t>
            </a:r>
            <a:endParaRPr lang="en-US" sz="2499" dirty="0">
              <a:solidFill>
                <a:srgbClr val="181616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6628956" y="464672"/>
            <a:ext cx="1260688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spc="72" dirty="0">
                <a:solidFill>
                  <a:srgbClr val="F9FCFF"/>
                </a:solidFill>
                <a:latin typeface="Muli"/>
                <a:ea typeface="Muli"/>
                <a:cs typeface="Muli"/>
                <a:sym typeface="Muli"/>
              </a:rPr>
              <a:t>3/  13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32A69B-D919-DC98-1B68-5C89B8FD4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601"/>
            <a:ext cx="18288000" cy="10297591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5552626" y="5597633"/>
            <a:ext cx="1815272" cy="853178"/>
          </a:xfrm>
          <a:custGeom>
            <a:avLst/>
            <a:gdLst/>
            <a:ahLst/>
            <a:cxnLst/>
            <a:rect l="l" t="t" r="r" b="b"/>
            <a:pathLst>
              <a:path w="1815272" h="853178">
                <a:moveTo>
                  <a:pt x="0" y="0"/>
                </a:moveTo>
                <a:lnTo>
                  <a:pt x="1815272" y="0"/>
                </a:lnTo>
                <a:lnTo>
                  <a:pt x="1815272" y="853178"/>
                </a:lnTo>
                <a:lnTo>
                  <a:pt x="0" y="853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603501" y="4290322"/>
            <a:ext cx="1815272" cy="853178"/>
          </a:xfrm>
          <a:custGeom>
            <a:avLst/>
            <a:gdLst/>
            <a:ahLst/>
            <a:cxnLst/>
            <a:rect l="l" t="t" r="r" b="b"/>
            <a:pathLst>
              <a:path w="1815272" h="853178">
                <a:moveTo>
                  <a:pt x="0" y="0"/>
                </a:moveTo>
                <a:lnTo>
                  <a:pt x="1815272" y="0"/>
                </a:lnTo>
                <a:lnTo>
                  <a:pt x="1815272" y="853178"/>
                </a:lnTo>
                <a:lnTo>
                  <a:pt x="0" y="853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6628956" y="285602"/>
            <a:ext cx="1260688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spc="72" dirty="0">
                <a:solidFill>
                  <a:srgbClr val="877997"/>
                </a:solidFill>
                <a:latin typeface="Muli"/>
                <a:ea typeface="Muli"/>
                <a:cs typeface="Muli"/>
                <a:sym typeface="Muli"/>
              </a:rPr>
              <a:t>4 /  13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403" y="678947"/>
            <a:ext cx="8858399" cy="9039483"/>
            <a:chOff x="0" y="0"/>
            <a:chExt cx="11811199" cy="1205264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2008" t="9379" r="25275" b="5997"/>
            <a:stretch>
              <a:fillRect/>
            </a:stretch>
          </p:blipFill>
          <p:spPr>
            <a:xfrm>
              <a:off x="0" y="0"/>
              <a:ext cx="5651599" cy="1205264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8849" r="23443" b="32293"/>
            <a:stretch>
              <a:fillRect/>
            </a:stretch>
          </p:blipFill>
          <p:spPr>
            <a:xfrm>
              <a:off x="6159599" y="0"/>
              <a:ext cx="5651599" cy="577232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16527" t="40814" r="26515" b="15396"/>
            <a:stretch>
              <a:fillRect/>
            </a:stretch>
          </p:blipFill>
          <p:spPr>
            <a:xfrm>
              <a:off x="6159599" y="6280322"/>
              <a:ext cx="5651599" cy="5772322"/>
            </a:xfrm>
            <a:prstGeom prst="rect">
              <a:avLst/>
            </a:prstGeom>
          </p:spPr>
        </p:pic>
      </p:grpSp>
      <p:sp>
        <p:nvSpPr>
          <p:cNvPr id="6" name="AutoShape 6"/>
          <p:cNvSpPr/>
          <p:nvPr/>
        </p:nvSpPr>
        <p:spPr>
          <a:xfrm>
            <a:off x="11837211" y="3600924"/>
            <a:ext cx="5084543" cy="9597"/>
          </a:xfrm>
          <a:prstGeom prst="rect">
            <a:avLst/>
          </a:prstGeom>
          <a:solidFill>
            <a:srgbClr val="C0F0F7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929600" y="-1594535"/>
            <a:ext cx="5916599" cy="3926470"/>
          </a:xfrm>
          <a:custGeom>
            <a:avLst/>
            <a:gdLst/>
            <a:ahLst/>
            <a:cxnLst/>
            <a:rect l="l" t="t" r="r" b="b"/>
            <a:pathLst>
              <a:path w="5916599" h="3926470">
                <a:moveTo>
                  <a:pt x="0" y="0"/>
                </a:moveTo>
                <a:lnTo>
                  <a:pt x="5916600" y="0"/>
                </a:lnTo>
                <a:lnTo>
                  <a:pt x="5916600" y="3926470"/>
                </a:lnTo>
                <a:lnTo>
                  <a:pt x="0" y="39264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72375" y="303898"/>
            <a:ext cx="1217269" cy="1235236"/>
          </a:xfrm>
          <a:custGeom>
            <a:avLst/>
            <a:gdLst/>
            <a:ahLst/>
            <a:cxnLst/>
            <a:rect l="l" t="t" r="r" b="b"/>
            <a:pathLst>
              <a:path w="1564037" h="1587122">
                <a:moveTo>
                  <a:pt x="0" y="0"/>
                </a:moveTo>
                <a:lnTo>
                  <a:pt x="1564037" y="0"/>
                </a:lnTo>
                <a:lnTo>
                  <a:pt x="1564037" y="1587122"/>
                </a:lnTo>
                <a:lnTo>
                  <a:pt x="0" y="15871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479330" y="2556771"/>
            <a:ext cx="5084543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 spc="99" dirty="0" err="1">
                <a:solidFill>
                  <a:srgbClr val="181616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Qu’est-ce</a:t>
            </a:r>
            <a:r>
              <a:rPr lang="en-US" sz="2499" b="1" spc="99" dirty="0">
                <a:solidFill>
                  <a:srgbClr val="181616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</a:t>
            </a:r>
            <a:r>
              <a:rPr lang="en-US" sz="2499" b="1" spc="99" dirty="0" err="1">
                <a:solidFill>
                  <a:srgbClr val="181616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que</a:t>
            </a:r>
            <a:r>
              <a:rPr lang="en-US" sz="2499" b="1" spc="99" dirty="0">
                <a:solidFill>
                  <a:srgbClr val="181616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</a:t>
            </a:r>
            <a:r>
              <a:rPr lang="en-US" sz="2499" b="1" spc="99" dirty="0" err="1">
                <a:solidFill>
                  <a:srgbClr val="181616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c’est</a:t>
            </a:r>
            <a:r>
              <a:rPr lang="en-US" sz="2499" b="1" spc="99" dirty="0">
                <a:solidFill>
                  <a:srgbClr val="181616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044567" y="3029984"/>
            <a:ext cx="7558030" cy="4003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fr-FR" sz="2499" dirty="0">
                <a:solidFill>
                  <a:srgbClr val="181616"/>
                </a:solidFill>
                <a:latin typeface="Muli"/>
                <a:ea typeface="Muli"/>
                <a:cs typeface="Muli"/>
                <a:sym typeface="Muli"/>
              </a:rPr>
              <a:t>Les carrefours jeunesse mobiles sont des espaces sécuritaires et accueillants pour les jeunes de 12 à 17 ans. Les jeunes peuvent venir sans inscription, rencontrer d’autres jeunes et participer à des activités gratuites.</a:t>
            </a:r>
            <a:endParaRPr lang="fr-FR" sz="2000" dirty="0">
              <a:solidFill>
                <a:srgbClr val="181616"/>
              </a:solidFill>
              <a:latin typeface="Muli"/>
              <a:ea typeface="Muli"/>
              <a:cs typeface="Muli"/>
              <a:sym typeface="Muli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fr-FR" sz="2499" dirty="0">
                <a:solidFill>
                  <a:srgbClr val="181616"/>
                </a:solidFill>
                <a:latin typeface="Muli"/>
                <a:ea typeface="Muli"/>
                <a:cs typeface="Muli"/>
                <a:sym typeface="Muli"/>
              </a:rPr>
              <a:t>Ces carrefours n’ont pas d’endroit fixe. Ils se déplacent entre différentes écoles et espaces communautaires dans Timiskaming, pour être plus accessibles à tous.</a:t>
            </a:r>
            <a:endParaRPr lang="en-US" sz="2499" dirty="0">
              <a:solidFill>
                <a:srgbClr val="181616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471151" y="869447"/>
            <a:ext cx="7011680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785"/>
              </a:lnSpc>
            </a:pPr>
            <a:r>
              <a:rPr lang="en-US" sz="6500" b="1" dirty="0">
                <a:solidFill>
                  <a:srgbClr val="69577D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Carrefours jeunesse mobiles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479330" y="7622922"/>
            <a:ext cx="7808669" cy="862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fr-FR" sz="2499" dirty="0">
                <a:solidFill>
                  <a:srgbClr val="181616"/>
                </a:solidFill>
                <a:latin typeface="Muli"/>
                <a:ea typeface="Muli"/>
                <a:cs typeface="Muli"/>
                <a:sym typeface="Muli"/>
              </a:rPr>
              <a:t>gymnase ouvert, espaces détente, soutien en santé mentale, nourriture gratuite et activités spéciales</a:t>
            </a:r>
            <a:endParaRPr lang="en-US" sz="2499" dirty="0">
              <a:solidFill>
                <a:srgbClr val="181616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479330" y="7124700"/>
            <a:ext cx="5084543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 spc="99" dirty="0" err="1">
                <a:solidFill>
                  <a:srgbClr val="181616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Caractéristiques</a:t>
            </a:r>
            <a:r>
              <a:rPr lang="en-US" sz="2499" b="1" spc="99" dirty="0">
                <a:solidFill>
                  <a:srgbClr val="181616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 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628956" y="9312665"/>
            <a:ext cx="1260688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spc="72" dirty="0">
                <a:solidFill>
                  <a:srgbClr val="877997"/>
                </a:solidFill>
                <a:latin typeface="Muli"/>
                <a:ea typeface="Muli"/>
                <a:cs typeface="Muli"/>
                <a:sym typeface="Muli"/>
              </a:rPr>
              <a:t>5 / 13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479330" y="8643077"/>
            <a:ext cx="7410314" cy="7632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fr-FR" sz="2199" dirty="0">
                <a:solidFill>
                  <a:srgbClr val="69577D"/>
                </a:solidFill>
                <a:latin typeface="Muli"/>
                <a:ea typeface="Muli"/>
                <a:cs typeface="Muli"/>
                <a:sym typeface="Muli"/>
              </a:rPr>
              <a:t>Consultez le </a:t>
            </a:r>
            <a:r>
              <a:rPr lang="fr-FR" sz="2199" dirty="0">
                <a:solidFill>
                  <a:srgbClr val="69577D"/>
                </a:solidFill>
                <a:latin typeface="Muli"/>
                <a:ea typeface="Muli"/>
                <a:cs typeface="Muli"/>
                <a:sym typeface="Muli"/>
                <a:hlinkClick r:id="rId8"/>
              </a:rPr>
              <a:t>calendrier des événements</a:t>
            </a:r>
            <a:r>
              <a:rPr lang="fr-FR" sz="2199" dirty="0">
                <a:solidFill>
                  <a:srgbClr val="69577D"/>
                </a:solidFill>
                <a:latin typeface="Muli"/>
                <a:ea typeface="Muli"/>
                <a:cs typeface="Muli"/>
                <a:sym typeface="Muli"/>
              </a:rPr>
              <a:t> sur le site web pour connaître les prochaines dates</a:t>
            </a:r>
            <a:endParaRPr lang="en-US" sz="2199" dirty="0">
              <a:solidFill>
                <a:srgbClr val="69577D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57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91894" y="3930911"/>
            <a:ext cx="10733932" cy="4745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23"/>
              </a:lnSpc>
            </a:pPr>
            <a:r>
              <a:rPr lang="fr-FR" sz="6186" b="1" dirty="0">
                <a:solidFill>
                  <a:srgbClr val="F9FCFF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Offrir aux jeunes des occasions d’explorer leurs intérêts, développer leurs compétences et créer des liens avec les autres.</a:t>
            </a:r>
            <a:endParaRPr lang="en-US" sz="6186" b="1" dirty="0">
              <a:solidFill>
                <a:srgbClr val="F9FCFF"/>
              </a:solidFill>
              <a:latin typeface="Nunito Sans Bold"/>
              <a:ea typeface="Nunito Sans Bold"/>
              <a:cs typeface="Nunito Sans Bold"/>
              <a:sym typeface="Nunito Sans Bold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1391894" y="3378936"/>
            <a:ext cx="9883774" cy="12480"/>
          </a:xfrm>
          <a:prstGeom prst="rect">
            <a:avLst/>
          </a:prstGeom>
          <a:solidFill>
            <a:srgbClr val="FFFFFF"/>
          </a:solidFill>
          <a:ln w="44767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049725" y="4845563"/>
            <a:ext cx="2531165" cy="4035191"/>
          </a:xfrm>
          <a:custGeom>
            <a:avLst/>
            <a:gdLst/>
            <a:ahLst/>
            <a:cxnLst/>
            <a:rect l="l" t="t" r="r" b="b"/>
            <a:pathLst>
              <a:path w="2531165" h="4035191">
                <a:moveTo>
                  <a:pt x="0" y="0"/>
                </a:moveTo>
                <a:lnTo>
                  <a:pt x="2531165" y="0"/>
                </a:lnTo>
                <a:lnTo>
                  <a:pt x="2531165" y="4035191"/>
                </a:lnTo>
                <a:lnTo>
                  <a:pt x="0" y="4035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9899027">
            <a:off x="12199131" y="-4908233"/>
            <a:ext cx="8354924" cy="8229600"/>
          </a:xfrm>
          <a:custGeom>
            <a:avLst/>
            <a:gdLst/>
            <a:ahLst/>
            <a:cxnLst/>
            <a:rect l="l" t="t" r="r" b="b"/>
            <a:pathLst>
              <a:path w="8354924" h="8229600">
                <a:moveTo>
                  <a:pt x="0" y="0"/>
                </a:moveTo>
                <a:lnTo>
                  <a:pt x="8354924" y="0"/>
                </a:lnTo>
                <a:lnTo>
                  <a:pt x="83549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2125826" y="2408276"/>
            <a:ext cx="4998525" cy="2753733"/>
          </a:xfrm>
          <a:custGeom>
            <a:avLst/>
            <a:gdLst/>
            <a:ahLst/>
            <a:cxnLst/>
            <a:rect l="l" t="t" r="r" b="b"/>
            <a:pathLst>
              <a:path w="4998525" h="2753733">
                <a:moveTo>
                  <a:pt x="4998526" y="0"/>
                </a:moveTo>
                <a:lnTo>
                  <a:pt x="0" y="0"/>
                </a:lnTo>
                <a:lnTo>
                  <a:pt x="0" y="2753733"/>
                </a:lnTo>
                <a:lnTo>
                  <a:pt x="4998526" y="2753733"/>
                </a:lnTo>
                <a:lnTo>
                  <a:pt x="499852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709193" y="1279502"/>
            <a:ext cx="2465933" cy="3863998"/>
          </a:xfrm>
          <a:custGeom>
            <a:avLst/>
            <a:gdLst/>
            <a:ahLst/>
            <a:cxnLst/>
            <a:rect l="l" t="t" r="r" b="b"/>
            <a:pathLst>
              <a:path w="2465933" h="3863998">
                <a:moveTo>
                  <a:pt x="0" y="0"/>
                </a:moveTo>
                <a:lnTo>
                  <a:pt x="2465932" y="0"/>
                </a:lnTo>
                <a:lnTo>
                  <a:pt x="2465932" y="3863998"/>
                </a:lnTo>
                <a:lnTo>
                  <a:pt x="0" y="38639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310213" y="608987"/>
            <a:ext cx="1341031" cy="1341031"/>
          </a:xfrm>
          <a:custGeom>
            <a:avLst/>
            <a:gdLst/>
            <a:ahLst/>
            <a:cxnLst/>
            <a:rect l="l" t="t" r="r" b="b"/>
            <a:pathLst>
              <a:path w="1341031" h="1341031">
                <a:moveTo>
                  <a:pt x="0" y="0"/>
                </a:moveTo>
                <a:lnTo>
                  <a:pt x="1341031" y="0"/>
                </a:lnTo>
                <a:lnTo>
                  <a:pt x="1341031" y="1341031"/>
                </a:lnTo>
                <a:lnTo>
                  <a:pt x="0" y="13410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391894" y="2357793"/>
            <a:ext cx="8589341" cy="49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9"/>
              </a:lnSpc>
            </a:pPr>
            <a:r>
              <a:rPr lang="en-US" sz="3099" b="1" spc="123" dirty="0">
                <a:solidFill>
                  <a:srgbClr val="F08621"/>
                </a:solidFill>
                <a:latin typeface="Muli Bold"/>
                <a:ea typeface="Muli Bold"/>
                <a:cs typeface="Muli Bold"/>
                <a:sym typeface="Muli Bold"/>
              </a:rPr>
              <a:t>Le Objectif?</a:t>
            </a:r>
          </a:p>
        </p:txBody>
      </p:sp>
      <p:sp>
        <p:nvSpPr>
          <p:cNvPr id="10" name="Freeform 10"/>
          <p:cNvSpPr/>
          <p:nvPr/>
        </p:nvSpPr>
        <p:spPr>
          <a:xfrm rot="9899027">
            <a:off x="-3591823" y="7650481"/>
            <a:ext cx="8354924" cy="8229600"/>
          </a:xfrm>
          <a:custGeom>
            <a:avLst/>
            <a:gdLst/>
            <a:ahLst/>
            <a:cxnLst/>
            <a:rect l="l" t="t" r="r" b="b"/>
            <a:pathLst>
              <a:path w="8354924" h="8229600">
                <a:moveTo>
                  <a:pt x="0" y="0"/>
                </a:moveTo>
                <a:lnTo>
                  <a:pt x="8354924" y="0"/>
                </a:lnTo>
                <a:lnTo>
                  <a:pt x="83549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6628956" y="9312665"/>
            <a:ext cx="1260688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spc="72" dirty="0">
                <a:solidFill>
                  <a:srgbClr val="F9FCFF"/>
                </a:solidFill>
                <a:latin typeface="Muli"/>
                <a:ea typeface="Muli"/>
                <a:cs typeface="Muli"/>
                <a:sym typeface="Muli"/>
              </a:rPr>
              <a:t>6 / 13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717878" y="1538704"/>
            <a:ext cx="1211778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8717878" y="3873686"/>
            <a:ext cx="1211778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8717878" y="6114146"/>
            <a:ext cx="1211778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8717878" y="8422562"/>
            <a:ext cx="1211778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9365578" y="814435"/>
            <a:ext cx="7238363" cy="1585475"/>
            <a:chOff x="0" y="0"/>
            <a:chExt cx="1855387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55387" cy="406400"/>
            </a:xfrm>
            <a:custGeom>
              <a:avLst/>
              <a:gdLst/>
              <a:ahLst/>
              <a:cxnLst/>
              <a:rect l="l" t="t" r="r" b="b"/>
              <a:pathLst>
                <a:path w="1855387" h="406400">
                  <a:moveTo>
                    <a:pt x="1652187" y="0"/>
                  </a:moveTo>
                  <a:cubicBezTo>
                    <a:pt x="1764411" y="0"/>
                    <a:pt x="1855387" y="90976"/>
                    <a:pt x="1855387" y="203200"/>
                  </a:cubicBezTo>
                  <a:cubicBezTo>
                    <a:pt x="1855387" y="315424"/>
                    <a:pt x="1764411" y="406400"/>
                    <a:pt x="165218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BBD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855387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2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365578" y="7658399"/>
            <a:ext cx="7238363" cy="1585475"/>
            <a:chOff x="0" y="0"/>
            <a:chExt cx="1855387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55387" cy="406400"/>
            </a:xfrm>
            <a:custGeom>
              <a:avLst/>
              <a:gdLst/>
              <a:ahLst/>
              <a:cxnLst/>
              <a:rect l="l" t="t" r="r" b="b"/>
              <a:pathLst>
                <a:path w="1855387" h="406400">
                  <a:moveTo>
                    <a:pt x="1652187" y="0"/>
                  </a:moveTo>
                  <a:cubicBezTo>
                    <a:pt x="1764411" y="0"/>
                    <a:pt x="1855387" y="90976"/>
                    <a:pt x="1855387" y="203200"/>
                  </a:cubicBezTo>
                  <a:cubicBezTo>
                    <a:pt x="1855387" y="315424"/>
                    <a:pt x="1764411" y="406400"/>
                    <a:pt x="165218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4BBB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1855387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2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365578" y="5376036"/>
            <a:ext cx="7238363" cy="1585475"/>
            <a:chOff x="0" y="0"/>
            <a:chExt cx="1855387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855387" cy="406400"/>
            </a:xfrm>
            <a:custGeom>
              <a:avLst/>
              <a:gdLst/>
              <a:ahLst/>
              <a:cxnLst/>
              <a:rect l="l" t="t" r="r" b="b"/>
              <a:pathLst>
                <a:path w="1855387" h="406400">
                  <a:moveTo>
                    <a:pt x="1652187" y="0"/>
                  </a:moveTo>
                  <a:cubicBezTo>
                    <a:pt x="1764411" y="0"/>
                    <a:pt x="1855387" y="90976"/>
                    <a:pt x="1855387" y="203200"/>
                  </a:cubicBezTo>
                  <a:cubicBezTo>
                    <a:pt x="1855387" y="315424"/>
                    <a:pt x="1764411" y="406400"/>
                    <a:pt x="165218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086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1855387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2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365578" y="3095236"/>
            <a:ext cx="7238363" cy="1585475"/>
            <a:chOff x="0" y="0"/>
            <a:chExt cx="1855387" cy="406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855387" cy="406400"/>
            </a:xfrm>
            <a:custGeom>
              <a:avLst/>
              <a:gdLst/>
              <a:ahLst/>
              <a:cxnLst/>
              <a:rect l="l" t="t" r="r" b="b"/>
              <a:pathLst>
                <a:path w="1855387" h="406400">
                  <a:moveTo>
                    <a:pt x="1652187" y="0"/>
                  </a:moveTo>
                  <a:cubicBezTo>
                    <a:pt x="1764411" y="0"/>
                    <a:pt x="1855387" y="90976"/>
                    <a:pt x="1855387" y="203200"/>
                  </a:cubicBezTo>
                  <a:cubicBezTo>
                    <a:pt x="1855387" y="315424"/>
                    <a:pt x="1764411" y="406400"/>
                    <a:pt x="165218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41E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1855387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2"/>
                </a:lnSpc>
              </a:pPr>
              <a:endParaRPr/>
            </a:p>
          </p:txBody>
        </p:sp>
      </p:grpSp>
      <p:sp>
        <p:nvSpPr>
          <p:cNvPr id="18" name="AutoShape 18"/>
          <p:cNvSpPr/>
          <p:nvPr/>
        </p:nvSpPr>
        <p:spPr>
          <a:xfrm>
            <a:off x="5897880" y="5014867"/>
            <a:ext cx="2819998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" name="AutoShape 19"/>
          <p:cNvSpPr/>
          <p:nvPr/>
        </p:nvSpPr>
        <p:spPr>
          <a:xfrm rot="-5400000">
            <a:off x="5283093" y="4987777"/>
            <a:ext cx="6898145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1211135" y="2276706"/>
            <a:ext cx="5953880" cy="595388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9577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2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 rot="1298307">
            <a:off x="-2124131" y="6563184"/>
            <a:ext cx="9872792" cy="2620777"/>
          </a:xfrm>
          <a:custGeom>
            <a:avLst/>
            <a:gdLst/>
            <a:ahLst/>
            <a:cxnLst/>
            <a:rect l="l" t="t" r="r" b="b"/>
            <a:pathLst>
              <a:path w="9872792" h="2620777">
                <a:moveTo>
                  <a:pt x="0" y="0"/>
                </a:moveTo>
                <a:lnTo>
                  <a:pt x="9872792" y="0"/>
                </a:lnTo>
                <a:lnTo>
                  <a:pt x="9872792" y="2620777"/>
                </a:lnTo>
                <a:lnTo>
                  <a:pt x="0" y="26207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777975" y="1126355"/>
            <a:ext cx="971349" cy="961636"/>
          </a:xfrm>
          <a:custGeom>
            <a:avLst/>
            <a:gdLst/>
            <a:ahLst/>
            <a:cxnLst/>
            <a:rect l="l" t="t" r="r" b="b"/>
            <a:pathLst>
              <a:path w="971349" h="961636">
                <a:moveTo>
                  <a:pt x="0" y="0"/>
                </a:moveTo>
                <a:lnTo>
                  <a:pt x="971349" y="0"/>
                </a:lnTo>
                <a:lnTo>
                  <a:pt x="971349" y="961636"/>
                </a:lnTo>
                <a:lnTo>
                  <a:pt x="0" y="961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9929656" y="3402259"/>
            <a:ext cx="935001" cy="971429"/>
          </a:xfrm>
          <a:custGeom>
            <a:avLst/>
            <a:gdLst/>
            <a:ahLst/>
            <a:cxnLst/>
            <a:rect l="l" t="t" r="r" b="b"/>
            <a:pathLst>
              <a:path w="935001" h="971429">
                <a:moveTo>
                  <a:pt x="0" y="0"/>
                </a:moveTo>
                <a:lnTo>
                  <a:pt x="935001" y="0"/>
                </a:lnTo>
                <a:lnTo>
                  <a:pt x="935001" y="971429"/>
                </a:lnTo>
                <a:lnTo>
                  <a:pt x="0" y="9714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9817079" y="5767837"/>
            <a:ext cx="1047578" cy="801873"/>
          </a:xfrm>
          <a:custGeom>
            <a:avLst/>
            <a:gdLst/>
            <a:ahLst/>
            <a:cxnLst/>
            <a:rect l="l" t="t" r="r" b="b"/>
            <a:pathLst>
              <a:path w="1047578" h="801873">
                <a:moveTo>
                  <a:pt x="0" y="0"/>
                </a:moveTo>
                <a:lnTo>
                  <a:pt x="1047578" y="0"/>
                </a:lnTo>
                <a:lnTo>
                  <a:pt x="1047578" y="801874"/>
                </a:lnTo>
                <a:lnTo>
                  <a:pt x="0" y="8018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9875649" y="7936719"/>
            <a:ext cx="989008" cy="1000260"/>
          </a:xfrm>
          <a:custGeom>
            <a:avLst/>
            <a:gdLst/>
            <a:ahLst/>
            <a:cxnLst/>
            <a:rect l="l" t="t" r="r" b="b"/>
            <a:pathLst>
              <a:path w="989008" h="1000260">
                <a:moveTo>
                  <a:pt x="0" y="0"/>
                </a:moveTo>
                <a:lnTo>
                  <a:pt x="989008" y="0"/>
                </a:lnTo>
                <a:lnTo>
                  <a:pt x="989008" y="1000260"/>
                </a:lnTo>
                <a:lnTo>
                  <a:pt x="0" y="10002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621544" y="500869"/>
            <a:ext cx="1564037" cy="1587122"/>
          </a:xfrm>
          <a:custGeom>
            <a:avLst/>
            <a:gdLst/>
            <a:ahLst/>
            <a:cxnLst/>
            <a:rect l="l" t="t" r="r" b="b"/>
            <a:pathLst>
              <a:path w="1564037" h="1587122">
                <a:moveTo>
                  <a:pt x="0" y="0"/>
                </a:moveTo>
                <a:lnTo>
                  <a:pt x="1564037" y="0"/>
                </a:lnTo>
                <a:lnTo>
                  <a:pt x="1564037" y="1587122"/>
                </a:lnTo>
                <a:lnTo>
                  <a:pt x="0" y="158712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1403563" y="4415846"/>
            <a:ext cx="5569025" cy="1407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5"/>
              </a:lnSpc>
            </a:pPr>
            <a:r>
              <a:rPr lang="en-US" sz="5994" b="1" dirty="0" err="1">
                <a:solidFill>
                  <a:srgbClr val="FFFFFF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Rôles</a:t>
            </a:r>
            <a:r>
              <a:rPr lang="en-US" sz="5994" b="1" dirty="0">
                <a:solidFill>
                  <a:srgbClr val="FFFFFF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 et </a:t>
            </a:r>
            <a:r>
              <a:rPr lang="en-US" sz="5994" b="1" dirty="0" err="1">
                <a:solidFill>
                  <a:srgbClr val="FFFFFF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attentes</a:t>
            </a:r>
            <a:endParaRPr lang="en-US" sz="5994" b="1" dirty="0">
              <a:solidFill>
                <a:srgbClr val="FFFFFF"/>
              </a:solidFill>
              <a:latin typeface="Nunito Sans Heavy"/>
              <a:ea typeface="Nunito Sans Heavy"/>
              <a:cs typeface="Nunito Sans Heavy"/>
              <a:sym typeface="Nunito Sans Heavy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1177111" y="1139436"/>
            <a:ext cx="5019999" cy="862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fr-FR" sz="2499" dirty="0">
                <a:solidFill>
                  <a:srgbClr val="181616"/>
                </a:solidFill>
                <a:latin typeface="Muli"/>
                <a:ea typeface="Muli"/>
                <a:cs typeface="Muli"/>
                <a:sym typeface="Muli"/>
              </a:rPr>
              <a:t>Soutenir les activités d’engagement des jeunes</a:t>
            </a:r>
            <a:endParaRPr lang="en-US" sz="2499" dirty="0">
              <a:solidFill>
                <a:srgbClr val="181616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1177111" y="3443473"/>
            <a:ext cx="5218676" cy="862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fr-FR" sz="2499" dirty="0">
                <a:solidFill>
                  <a:srgbClr val="181616"/>
                </a:solidFill>
                <a:latin typeface="Muli"/>
                <a:ea typeface="Muli"/>
                <a:cs typeface="Muli"/>
                <a:sym typeface="Muli"/>
              </a:rPr>
              <a:t>Favoriser un environnement sécuritaire et inclusif</a:t>
            </a:r>
            <a:endParaRPr lang="en-US" sz="2499" dirty="0">
              <a:solidFill>
                <a:srgbClr val="181616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1177111" y="5683933"/>
            <a:ext cx="5218676" cy="862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fr-FR" sz="2499" dirty="0">
                <a:solidFill>
                  <a:srgbClr val="181616"/>
                </a:solidFill>
                <a:latin typeface="Muli"/>
                <a:ea typeface="Muli"/>
                <a:cs typeface="Muli"/>
                <a:sym typeface="Muli"/>
              </a:rPr>
              <a:t>Être un adulte de confiance pour les jeunes</a:t>
            </a:r>
            <a:endParaRPr lang="en-US" sz="2499" dirty="0">
              <a:solidFill>
                <a:srgbClr val="181616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1177111" y="8028312"/>
            <a:ext cx="5019999" cy="862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fr-FR" sz="2499" dirty="0">
                <a:solidFill>
                  <a:srgbClr val="181616"/>
                </a:solidFill>
                <a:latin typeface="Muli"/>
                <a:ea typeface="Muli"/>
                <a:cs typeface="Muli"/>
                <a:sym typeface="Muli"/>
              </a:rPr>
              <a:t>Collaborer avec les autres bénévoles et le personnel</a:t>
            </a:r>
            <a:endParaRPr lang="en-US" sz="2499" dirty="0">
              <a:solidFill>
                <a:srgbClr val="181616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6628956" y="9312665"/>
            <a:ext cx="1260688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spc="72" dirty="0">
                <a:solidFill>
                  <a:srgbClr val="877997"/>
                </a:solidFill>
                <a:latin typeface="Muli"/>
                <a:ea typeface="Muli"/>
                <a:cs typeface="Muli"/>
                <a:sym typeface="Muli"/>
              </a:rPr>
              <a:t>7 / 13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50062" y="0"/>
            <a:ext cx="18907215" cy="352425"/>
          </a:xfrm>
          <a:prstGeom prst="rect">
            <a:avLst/>
          </a:prstGeom>
          <a:solidFill>
            <a:srgbClr val="F08621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148722" y="0"/>
            <a:ext cx="1139278" cy="1028700"/>
            <a:chOff x="0" y="0"/>
            <a:chExt cx="1519037" cy="1371600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519037" cy="1371600"/>
            </a:xfrm>
            <a:prstGeom prst="rect">
              <a:avLst/>
            </a:prstGeom>
            <a:solidFill>
              <a:srgbClr val="4BBB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425626" y="419900"/>
              <a:ext cx="667784" cy="531799"/>
            </a:xfrm>
            <a:custGeom>
              <a:avLst/>
              <a:gdLst/>
              <a:ahLst/>
              <a:cxnLst/>
              <a:rect l="l" t="t" r="r" b="b"/>
              <a:pathLst>
                <a:path w="667784" h="531799">
                  <a:moveTo>
                    <a:pt x="667785" y="0"/>
                  </a:moveTo>
                  <a:lnTo>
                    <a:pt x="0" y="0"/>
                  </a:lnTo>
                  <a:lnTo>
                    <a:pt x="0" y="531800"/>
                  </a:lnTo>
                  <a:lnTo>
                    <a:pt x="667785" y="531800"/>
                  </a:lnTo>
                  <a:lnTo>
                    <a:pt x="667785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9899027">
            <a:off x="-2305800" y="6467451"/>
            <a:ext cx="8354924" cy="8229600"/>
          </a:xfrm>
          <a:custGeom>
            <a:avLst/>
            <a:gdLst/>
            <a:ahLst/>
            <a:cxnLst/>
            <a:rect l="l" t="t" r="r" b="b"/>
            <a:pathLst>
              <a:path w="8354924" h="8229600">
                <a:moveTo>
                  <a:pt x="0" y="0"/>
                </a:moveTo>
                <a:lnTo>
                  <a:pt x="8354924" y="0"/>
                </a:lnTo>
                <a:lnTo>
                  <a:pt x="83549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 rot="-10800000">
            <a:off x="5432841" y="4199370"/>
            <a:ext cx="5533811" cy="2230318"/>
            <a:chOff x="0" y="0"/>
            <a:chExt cx="1457465" cy="5874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57465" cy="587409"/>
            </a:xfrm>
            <a:custGeom>
              <a:avLst/>
              <a:gdLst/>
              <a:ahLst/>
              <a:cxnLst/>
              <a:rect l="l" t="t" r="r" b="b"/>
              <a:pathLst>
                <a:path w="1457465" h="587409">
                  <a:moveTo>
                    <a:pt x="34976" y="0"/>
                  </a:moveTo>
                  <a:lnTo>
                    <a:pt x="1422489" y="0"/>
                  </a:lnTo>
                  <a:cubicBezTo>
                    <a:pt x="1431765" y="0"/>
                    <a:pt x="1440661" y="3685"/>
                    <a:pt x="1447220" y="10244"/>
                  </a:cubicBezTo>
                  <a:cubicBezTo>
                    <a:pt x="1453780" y="16803"/>
                    <a:pt x="1457465" y="25699"/>
                    <a:pt x="1457465" y="34976"/>
                  </a:cubicBezTo>
                  <a:lnTo>
                    <a:pt x="1457465" y="552433"/>
                  </a:lnTo>
                  <a:cubicBezTo>
                    <a:pt x="1457465" y="561709"/>
                    <a:pt x="1453780" y="570606"/>
                    <a:pt x="1447220" y="577165"/>
                  </a:cubicBezTo>
                  <a:cubicBezTo>
                    <a:pt x="1440661" y="583724"/>
                    <a:pt x="1431765" y="587409"/>
                    <a:pt x="1422489" y="587409"/>
                  </a:cubicBezTo>
                  <a:lnTo>
                    <a:pt x="34976" y="587409"/>
                  </a:lnTo>
                  <a:cubicBezTo>
                    <a:pt x="25699" y="587409"/>
                    <a:pt x="16803" y="583724"/>
                    <a:pt x="10244" y="577165"/>
                  </a:cubicBezTo>
                  <a:cubicBezTo>
                    <a:pt x="3685" y="570606"/>
                    <a:pt x="0" y="561709"/>
                    <a:pt x="0" y="552433"/>
                  </a:cubicBezTo>
                  <a:lnTo>
                    <a:pt x="0" y="34976"/>
                  </a:lnTo>
                  <a:cubicBezTo>
                    <a:pt x="0" y="25699"/>
                    <a:pt x="3685" y="16803"/>
                    <a:pt x="10244" y="10244"/>
                  </a:cubicBezTo>
                  <a:cubicBezTo>
                    <a:pt x="16803" y="3685"/>
                    <a:pt x="25699" y="0"/>
                    <a:pt x="34976" y="0"/>
                  </a:cubicBezTo>
                  <a:close/>
                </a:path>
              </a:pathLst>
            </a:custGeom>
            <a:solidFill>
              <a:srgbClr val="4BBB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457465" cy="6255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10800000">
            <a:off x="6084049" y="3638859"/>
            <a:ext cx="13359650" cy="3351340"/>
            <a:chOff x="0" y="0"/>
            <a:chExt cx="3518591" cy="88265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518591" cy="882658"/>
            </a:xfrm>
            <a:custGeom>
              <a:avLst/>
              <a:gdLst/>
              <a:ahLst/>
              <a:cxnLst/>
              <a:rect l="l" t="t" r="r" b="b"/>
              <a:pathLst>
                <a:path w="3518591" h="882658">
                  <a:moveTo>
                    <a:pt x="29555" y="0"/>
                  </a:moveTo>
                  <a:lnTo>
                    <a:pt x="3489036" y="0"/>
                  </a:lnTo>
                  <a:cubicBezTo>
                    <a:pt x="3496875" y="0"/>
                    <a:pt x="3504392" y="3114"/>
                    <a:pt x="3509934" y="8656"/>
                  </a:cubicBezTo>
                  <a:cubicBezTo>
                    <a:pt x="3515477" y="14199"/>
                    <a:pt x="3518591" y="21716"/>
                    <a:pt x="3518591" y="29555"/>
                  </a:cubicBezTo>
                  <a:lnTo>
                    <a:pt x="3518591" y="853103"/>
                  </a:lnTo>
                  <a:cubicBezTo>
                    <a:pt x="3518591" y="860941"/>
                    <a:pt x="3515477" y="868459"/>
                    <a:pt x="3509934" y="874001"/>
                  </a:cubicBezTo>
                  <a:cubicBezTo>
                    <a:pt x="3504392" y="879544"/>
                    <a:pt x="3496875" y="882658"/>
                    <a:pt x="3489036" y="882658"/>
                  </a:cubicBezTo>
                  <a:lnTo>
                    <a:pt x="29555" y="882658"/>
                  </a:lnTo>
                  <a:cubicBezTo>
                    <a:pt x="21716" y="882658"/>
                    <a:pt x="14199" y="879544"/>
                    <a:pt x="8656" y="874001"/>
                  </a:cubicBezTo>
                  <a:cubicBezTo>
                    <a:pt x="3114" y="868459"/>
                    <a:pt x="0" y="860941"/>
                    <a:pt x="0" y="853103"/>
                  </a:cubicBezTo>
                  <a:lnTo>
                    <a:pt x="0" y="29555"/>
                  </a:lnTo>
                  <a:cubicBezTo>
                    <a:pt x="0" y="21716"/>
                    <a:pt x="3114" y="14199"/>
                    <a:pt x="8656" y="8656"/>
                  </a:cubicBezTo>
                  <a:cubicBezTo>
                    <a:pt x="14199" y="3114"/>
                    <a:pt x="21716" y="0"/>
                    <a:pt x="29555" y="0"/>
                  </a:cubicBezTo>
                  <a:close/>
                </a:path>
              </a:pathLst>
            </a:custGeom>
            <a:solidFill>
              <a:srgbClr val="69577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518591" cy="920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581514" y="3924300"/>
            <a:ext cx="11298326" cy="2657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fr-FR" sz="2499" dirty="0">
                <a:solidFill>
                  <a:srgbClr val="F9FCFF"/>
                </a:solidFill>
                <a:latin typeface="Muli"/>
                <a:ea typeface="Muli"/>
                <a:cs typeface="Muli"/>
                <a:sym typeface="Muli"/>
              </a:rPr>
              <a:t>Traiter tout le monde avec respect et valoriser la diversité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fr-FR" sz="2499" dirty="0">
                <a:solidFill>
                  <a:srgbClr val="F9FCFF"/>
                </a:solidFill>
                <a:latin typeface="Muli"/>
                <a:ea typeface="Muli"/>
                <a:cs typeface="Muli"/>
                <a:sym typeface="Muli"/>
              </a:rPr>
              <a:t>Utiliser un langage inclusif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fr-FR" sz="2499" dirty="0">
                <a:solidFill>
                  <a:srgbClr val="F9FCFF"/>
                </a:solidFill>
                <a:latin typeface="Muli"/>
                <a:ea typeface="Muli"/>
                <a:cs typeface="Muli"/>
                <a:sym typeface="Muli"/>
              </a:rPr>
              <a:t>Soutenir les jeunes sans dépasser les limites personnelles ou professionnelles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fr-FR" sz="2499" dirty="0">
                <a:solidFill>
                  <a:srgbClr val="F9FCFF"/>
                </a:solidFill>
                <a:latin typeface="Muli"/>
                <a:ea typeface="Muli"/>
                <a:cs typeface="Muli"/>
                <a:sym typeface="Muli"/>
              </a:rPr>
              <a:t>Signaler les situations préoccupantes et respecter la confidentialité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fr-FR" sz="2499" dirty="0">
                <a:solidFill>
                  <a:srgbClr val="F9FCFF"/>
                </a:solidFill>
                <a:latin typeface="Muli"/>
                <a:ea typeface="Muli"/>
                <a:cs typeface="Muli"/>
                <a:sym typeface="Muli"/>
              </a:rPr>
              <a:t>Encourager des activités saines et sans substances</a:t>
            </a:r>
            <a:endParaRPr lang="en-US" sz="2499" dirty="0">
              <a:solidFill>
                <a:srgbClr val="F9FCFF"/>
              </a:solidFill>
              <a:latin typeface="Muli"/>
              <a:ea typeface="Muli"/>
              <a:cs typeface="Muli"/>
              <a:sym typeface="Muli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440520" y="1520591"/>
            <a:ext cx="9734831" cy="1651543"/>
            <a:chOff x="0" y="0"/>
            <a:chExt cx="2563906" cy="43497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563906" cy="434974"/>
            </a:xfrm>
            <a:custGeom>
              <a:avLst/>
              <a:gdLst/>
              <a:ahLst/>
              <a:cxnLst/>
              <a:rect l="l" t="t" r="r" b="b"/>
              <a:pathLst>
                <a:path w="2563906" h="434974">
                  <a:moveTo>
                    <a:pt x="40559" y="0"/>
                  </a:moveTo>
                  <a:lnTo>
                    <a:pt x="2523347" y="0"/>
                  </a:lnTo>
                  <a:cubicBezTo>
                    <a:pt x="2534104" y="0"/>
                    <a:pt x="2544420" y="4273"/>
                    <a:pt x="2552026" y="11880"/>
                  </a:cubicBezTo>
                  <a:cubicBezTo>
                    <a:pt x="2559633" y="19486"/>
                    <a:pt x="2563906" y="29802"/>
                    <a:pt x="2563906" y="40559"/>
                  </a:cubicBezTo>
                  <a:lnTo>
                    <a:pt x="2563906" y="394415"/>
                  </a:lnTo>
                  <a:cubicBezTo>
                    <a:pt x="2563906" y="416815"/>
                    <a:pt x="2545747" y="434974"/>
                    <a:pt x="2523347" y="434974"/>
                  </a:cubicBezTo>
                  <a:lnTo>
                    <a:pt x="40559" y="434974"/>
                  </a:lnTo>
                  <a:cubicBezTo>
                    <a:pt x="18159" y="434974"/>
                    <a:pt x="0" y="416815"/>
                    <a:pt x="0" y="394415"/>
                  </a:cubicBezTo>
                  <a:lnTo>
                    <a:pt x="0" y="40559"/>
                  </a:lnTo>
                  <a:cubicBezTo>
                    <a:pt x="0" y="18159"/>
                    <a:pt x="18159" y="0"/>
                    <a:pt x="40559" y="0"/>
                  </a:cubicBezTo>
                  <a:close/>
                </a:path>
              </a:pathLst>
            </a:custGeom>
            <a:solidFill>
              <a:srgbClr val="4BBB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563906" cy="4730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897510" y="2129192"/>
            <a:ext cx="12820852" cy="55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04"/>
              </a:lnSpc>
              <a:spcBef>
                <a:spcPct val="0"/>
              </a:spcBef>
            </a:pPr>
            <a:r>
              <a:rPr lang="en-US" sz="4500" b="1" u="none" strike="noStrike" dirty="0">
                <a:solidFill>
                  <a:srgbClr val="FFFFFF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respect, inclusion et </a:t>
            </a:r>
            <a:r>
              <a:rPr lang="en-US" sz="4500" b="1" u="none" strike="noStrike" dirty="0" err="1">
                <a:solidFill>
                  <a:srgbClr val="FFFFFF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empathie</a:t>
            </a:r>
            <a:endParaRPr lang="en-US" sz="4500" b="1" u="none" strike="noStrike" dirty="0">
              <a:solidFill>
                <a:srgbClr val="FFFFFF"/>
              </a:solidFill>
              <a:latin typeface="Nunito Sans Heavy"/>
              <a:ea typeface="Nunito Sans Heavy"/>
              <a:cs typeface="Nunito Sans Heavy"/>
              <a:sym typeface="Nunito Sans Heavy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601729" y="1009650"/>
            <a:ext cx="5084543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b="1" spc="99" dirty="0">
                <a:solidFill>
                  <a:srgbClr val="181616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Principes de base :</a:t>
            </a:r>
          </a:p>
        </p:txBody>
      </p:sp>
      <p:grpSp>
        <p:nvGrpSpPr>
          <p:cNvPr id="19" name="Group 19"/>
          <p:cNvGrpSpPr/>
          <p:nvPr/>
        </p:nvGrpSpPr>
        <p:grpSpPr>
          <a:xfrm rot="-10800000">
            <a:off x="10484753" y="7808983"/>
            <a:ext cx="5887015" cy="1667611"/>
            <a:chOff x="0" y="0"/>
            <a:chExt cx="1550490" cy="43920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550490" cy="439206"/>
            </a:xfrm>
            <a:custGeom>
              <a:avLst/>
              <a:gdLst/>
              <a:ahLst/>
              <a:cxnLst/>
              <a:rect l="l" t="t" r="r" b="b"/>
              <a:pathLst>
                <a:path w="1550490" h="439206">
                  <a:moveTo>
                    <a:pt x="32877" y="0"/>
                  </a:moveTo>
                  <a:lnTo>
                    <a:pt x="1517613" y="0"/>
                  </a:lnTo>
                  <a:cubicBezTo>
                    <a:pt x="1526332" y="0"/>
                    <a:pt x="1534695" y="3464"/>
                    <a:pt x="1540860" y="9629"/>
                  </a:cubicBezTo>
                  <a:cubicBezTo>
                    <a:pt x="1547026" y="15795"/>
                    <a:pt x="1550490" y="24158"/>
                    <a:pt x="1550490" y="32877"/>
                  </a:cubicBezTo>
                  <a:lnTo>
                    <a:pt x="1550490" y="406329"/>
                  </a:lnTo>
                  <a:cubicBezTo>
                    <a:pt x="1550490" y="415049"/>
                    <a:pt x="1547026" y="423411"/>
                    <a:pt x="1540860" y="429577"/>
                  </a:cubicBezTo>
                  <a:cubicBezTo>
                    <a:pt x="1534695" y="435742"/>
                    <a:pt x="1526332" y="439206"/>
                    <a:pt x="1517613" y="439206"/>
                  </a:cubicBezTo>
                  <a:lnTo>
                    <a:pt x="32877" y="439206"/>
                  </a:lnTo>
                  <a:cubicBezTo>
                    <a:pt x="24158" y="439206"/>
                    <a:pt x="15795" y="435742"/>
                    <a:pt x="9629" y="429577"/>
                  </a:cubicBezTo>
                  <a:cubicBezTo>
                    <a:pt x="3464" y="423411"/>
                    <a:pt x="0" y="415049"/>
                    <a:pt x="0" y="406329"/>
                  </a:cubicBezTo>
                  <a:lnTo>
                    <a:pt x="0" y="32877"/>
                  </a:lnTo>
                  <a:cubicBezTo>
                    <a:pt x="0" y="24158"/>
                    <a:pt x="3464" y="15795"/>
                    <a:pt x="9629" y="9629"/>
                  </a:cubicBezTo>
                  <a:cubicBezTo>
                    <a:pt x="15795" y="3464"/>
                    <a:pt x="24158" y="0"/>
                    <a:pt x="32877" y="0"/>
                  </a:cubicBezTo>
                  <a:close/>
                </a:path>
              </a:pathLst>
            </a:custGeom>
            <a:solidFill>
              <a:srgbClr val="4BBB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550490" cy="4773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-10800000">
            <a:off x="-2190818" y="7456924"/>
            <a:ext cx="17890366" cy="2371729"/>
            <a:chOff x="0" y="0"/>
            <a:chExt cx="4711866" cy="62465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711866" cy="624653"/>
            </a:xfrm>
            <a:custGeom>
              <a:avLst/>
              <a:gdLst/>
              <a:ahLst/>
              <a:cxnLst/>
              <a:rect l="l" t="t" r="r" b="b"/>
              <a:pathLst>
                <a:path w="4711866" h="624653">
                  <a:moveTo>
                    <a:pt x="22070" y="0"/>
                  </a:moveTo>
                  <a:lnTo>
                    <a:pt x="4689796" y="0"/>
                  </a:lnTo>
                  <a:cubicBezTo>
                    <a:pt x="4701985" y="0"/>
                    <a:pt x="4711866" y="9881"/>
                    <a:pt x="4711866" y="22070"/>
                  </a:cubicBezTo>
                  <a:lnTo>
                    <a:pt x="4711866" y="602583"/>
                  </a:lnTo>
                  <a:cubicBezTo>
                    <a:pt x="4711866" y="614772"/>
                    <a:pt x="4701985" y="624653"/>
                    <a:pt x="4689796" y="624653"/>
                  </a:cubicBezTo>
                  <a:lnTo>
                    <a:pt x="22070" y="624653"/>
                  </a:lnTo>
                  <a:cubicBezTo>
                    <a:pt x="9881" y="624653"/>
                    <a:pt x="0" y="614772"/>
                    <a:pt x="0" y="602583"/>
                  </a:cubicBezTo>
                  <a:lnTo>
                    <a:pt x="0" y="22070"/>
                  </a:lnTo>
                  <a:cubicBezTo>
                    <a:pt x="0" y="9881"/>
                    <a:pt x="9881" y="0"/>
                    <a:pt x="22070" y="0"/>
                  </a:cubicBezTo>
                  <a:close/>
                </a:path>
              </a:pathLst>
            </a:custGeom>
            <a:solidFill>
              <a:srgbClr val="69577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711866" cy="662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 rot="921703">
            <a:off x="557872" y="4343007"/>
            <a:ext cx="4310037" cy="2930825"/>
          </a:xfrm>
          <a:custGeom>
            <a:avLst/>
            <a:gdLst/>
            <a:ahLst/>
            <a:cxnLst/>
            <a:rect l="l" t="t" r="r" b="b"/>
            <a:pathLst>
              <a:path w="4310037" h="2930825">
                <a:moveTo>
                  <a:pt x="0" y="0"/>
                </a:moveTo>
                <a:lnTo>
                  <a:pt x="4310037" y="0"/>
                </a:lnTo>
                <a:lnTo>
                  <a:pt x="4310037" y="2930825"/>
                </a:lnTo>
                <a:lnTo>
                  <a:pt x="0" y="2930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685155" y="4326773"/>
            <a:ext cx="2666693" cy="3534171"/>
          </a:xfrm>
          <a:custGeom>
            <a:avLst/>
            <a:gdLst/>
            <a:ahLst/>
            <a:cxnLst/>
            <a:rect l="l" t="t" r="r" b="b"/>
            <a:pathLst>
              <a:path w="2666693" h="3534171">
                <a:moveTo>
                  <a:pt x="0" y="0"/>
                </a:moveTo>
                <a:lnTo>
                  <a:pt x="2666693" y="0"/>
                </a:lnTo>
                <a:lnTo>
                  <a:pt x="2666693" y="3534171"/>
                </a:lnTo>
                <a:lnTo>
                  <a:pt x="0" y="35341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417478" y="7193577"/>
            <a:ext cx="4590825" cy="2779536"/>
          </a:xfrm>
          <a:custGeom>
            <a:avLst/>
            <a:gdLst/>
            <a:ahLst/>
            <a:cxnLst/>
            <a:rect l="l" t="t" r="r" b="b"/>
            <a:pathLst>
              <a:path w="4590825" h="2779536">
                <a:moveTo>
                  <a:pt x="0" y="0"/>
                </a:moveTo>
                <a:lnTo>
                  <a:pt x="4590825" y="0"/>
                </a:lnTo>
                <a:lnTo>
                  <a:pt x="4590825" y="2779536"/>
                </a:lnTo>
                <a:lnTo>
                  <a:pt x="0" y="27795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6638760" y="8075795"/>
            <a:ext cx="1241080" cy="1259398"/>
          </a:xfrm>
          <a:custGeom>
            <a:avLst/>
            <a:gdLst/>
            <a:ahLst/>
            <a:cxnLst/>
            <a:rect l="l" t="t" r="r" b="b"/>
            <a:pathLst>
              <a:path w="1241080" h="1259398">
                <a:moveTo>
                  <a:pt x="0" y="0"/>
                </a:moveTo>
                <a:lnTo>
                  <a:pt x="1241080" y="0"/>
                </a:lnTo>
                <a:lnTo>
                  <a:pt x="1241080" y="1259398"/>
                </a:lnTo>
                <a:lnTo>
                  <a:pt x="0" y="125939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1453238" y="1720616"/>
            <a:ext cx="3979603" cy="1656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29"/>
              </a:lnSpc>
            </a:pPr>
            <a:r>
              <a:rPr lang="fr-FR" sz="6999" b="1" dirty="0">
                <a:solidFill>
                  <a:srgbClr val="69577D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À faire et à éviter</a:t>
            </a:r>
            <a:endParaRPr lang="en-US" sz="6999" b="1" dirty="0">
              <a:solidFill>
                <a:srgbClr val="69577D"/>
              </a:solidFill>
              <a:latin typeface="Nunito Sans Heavy"/>
              <a:ea typeface="Nunito Sans Heavy"/>
              <a:cs typeface="Nunito Sans Heavy"/>
              <a:sym typeface="Nunito Sans Heavy"/>
            </a:endParaRPr>
          </a:p>
        </p:txBody>
      </p:sp>
      <p:sp>
        <p:nvSpPr>
          <p:cNvPr id="30" name="TextBox 30"/>
          <p:cNvSpPr txBox="1"/>
          <p:nvPr/>
        </p:nvSpPr>
        <p:spPr>
          <a:xfrm rot="-5400000">
            <a:off x="5189805" y="5122328"/>
            <a:ext cx="1194431" cy="384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9"/>
              </a:lnSpc>
            </a:pPr>
            <a:r>
              <a:rPr lang="en-US" sz="2499" b="1" spc="99" dirty="0">
                <a:solidFill>
                  <a:srgbClr val="181616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À faire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806808" y="7886700"/>
            <a:ext cx="10509392" cy="1310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fr-FR" sz="2499" dirty="0">
                <a:solidFill>
                  <a:srgbClr val="F9FCFF"/>
                </a:solidFill>
                <a:latin typeface="Muli"/>
                <a:ea typeface="Muli"/>
                <a:cs typeface="Muli"/>
                <a:sym typeface="Muli"/>
              </a:rPr>
              <a:t>Aucune discrimination, intimidation ou harcèlement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fr-FR" sz="2499" dirty="0">
                <a:solidFill>
                  <a:srgbClr val="F9FCFF"/>
                </a:solidFill>
                <a:latin typeface="Muli"/>
                <a:ea typeface="Muli"/>
                <a:cs typeface="Muli"/>
                <a:sym typeface="Muli"/>
              </a:rPr>
              <a:t>Ne pas consommer d’alcool ou de drogues pendant les activités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fr-FR" sz="2499" dirty="0">
                <a:solidFill>
                  <a:srgbClr val="F9FCFF"/>
                </a:solidFill>
                <a:latin typeface="Muli"/>
                <a:ea typeface="Muli"/>
                <a:cs typeface="Muli"/>
                <a:sym typeface="Muli"/>
              </a:rPr>
              <a:t>Ne pas partager d’informations personnelles sans consentement</a:t>
            </a:r>
            <a:endParaRPr lang="en-US" sz="2499" dirty="0">
              <a:solidFill>
                <a:srgbClr val="F9FC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2" name="TextBox 32"/>
          <p:cNvSpPr txBox="1"/>
          <p:nvPr/>
        </p:nvSpPr>
        <p:spPr>
          <a:xfrm rot="5400000">
            <a:off x="14775968" y="8434826"/>
            <a:ext cx="2497140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9"/>
              </a:lnSpc>
            </a:pPr>
            <a:r>
              <a:rPr lang="en-US" sz="2499" b="1" spc="99" dirty="0">
                <a:solidFill>
                  <a:srgbClr val="181616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À </a:t>
            </a:r>
            <a:r>
              <a:rPr lang="en-US" sz="2499" b="1" spc="99" dirty="0" err="1">
                <a:solidFill>
                  <a:srgbClr val="181616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éviter</a:t>
            </a:r>
            <a:endParaRPr lang="en-US" sz="2499" b="1" spc="99" dirty="0">
              <a:solidFill>
                <a:srgbClr val="181616"/>
              </a:solidFill>
              <a:latin typeface="Muli Ultra-Bold"/>
              <a:ea typeface="Muli Ultra-Bold"/>
              <a:cs typeface="Muli Ultra-Bold"/>
              <a:sym typeface="Muli Ultra-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6840200" y="9385935"/>
            <a:ext cx="1260688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spc="72" dirty="0">
                <a:solidFill>
                  <a:srgbClr val="877997"/>
                </a:solidFill>
                <a:latin typeface="Muli"/>
                <a:ea typeface="Muli"/>
                <a:cs typeface="Muli"/>
                <a:sym typeface="Muli"/>
              </a:rPr>
              <a:t>8 / 13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1E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81255" y="2353817"/>
            <a:ext cx="954877" cy="995960"/>
          </a:xfrm>
          <a:custGeom>
            <a:avLst/>
            <a:gdLst/>
            <a:ahLst/>
            <a:cxnLst/>
            <a:rect l="l" t="t" r="r" b="b"/>
            <a:pathLst>
              <a:path w="954877" h="995960">
                <a:moveTo>
                  <a:pt x="0" y="0"/>
                </a:moveTo>
                <a:lnTo>
                  <a:pt x="954876" y="0"/>
                </a:lnTo>
                <a:lnTo>
                  <a:pt x="954876" y="995961"/>
                </a:lnTo>
                <a:lnTo>
                  <a:pt x="0" y="9959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40562" y="79439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512600" y="5390456"/>
            <a:ext cx="954877" cy="995960"/>
          </a:xfrm>
          <a:custGeom>
            <a:avLst/>
            <a:gdLst/>
            <a:ahLst/>
            <a:cxnLst/>
            <a:rect l="l" t="t" r="r" b="b"/>
            <a:pathLst>
              <a:path w="954877" h="995960">
                <a:moveTo>
                  <a:pt x="0" y="0"/>
                </a:moveTo>
                <a:lnTo>
                  <a:pt x="954877" y="0"/>
                </a:lnTo>
                <a:lnTo>
                  <a:pt x="954877" y="995960"/>
                </a:lnTo>
                <a:lnTo>
                  <a:pt x="0" y="9959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5554859" y="4615105"/>
            <a:ext cx="8388310" cy="1656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229"/>
              </a:lnSpc>
              <a:spcBef>
                <a:spcPct val="0"/>
              </a:spcBef>
            </a:pPr>
            <a:r>
              <a:rPr lang="fr-FR" sz="6999" b="1" u="none" strike="noStrike" dirty="0">
                <a:solidFill>
                  <a:srgbClr val="FFFFFF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Créer des liens avec les jeunes</a:t>
            </a:r>
            <a:endParaRPr lang="en-US" sz="6999" b="1" u="none" strike="noStrike" dirty="0">
              <a:solidFill>
                <a:srgbClr val="FFFFFF"/>
              </a:solidFill>
              <a:latin typeface="Nunito Sans Heavy"/>
              <a:ea typeface="Nunito Sans Heavy"/>
              <a:cs typeface="Nunito Sans Heavy"/>
              <a:sym typeface="Nunito Sans Heavy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8092686" y="7306149"/>
            <a:ext cx="2102628" cy="2102628"/>
          </a:xfrm>
          <a:custGeom>
            <a:avLst/>
            <a:gdLst/>
            <a:ahLst/>
            <a:cxnLst/>
            <a:rect l="l" t="t" r="r" b="b"/>
            <a:pathLst>
              <a:path w="2102628" h="2102628">
                <a:moveTo>
                  <a:pt x="0" y="0"/>
                </a:moveTo>
                <a:lnTo>
                  <a:pt x="2102628" y="0"/>
                </a:lnTo>
                <a:lnTo>
                  <a:pt x="2102628" y="2102628"/>
                </a:lnTo>
                <a:lnTo>
                  <a:pt x="0" y="21026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010400" y="3771754"/>
            <a:ext cx="5084543" cy="49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29"/>
              </a:lnSpc>
              <a:spcBef>
                <a:spcPct val="0"/>
              </a:spcBef>
            </a:pPr>
            <a:r>
              <a:rPr lang="en-US" sz="3099" b="1" u="none" strike="noStrike" spc="123" dirty="0">
                <a:solidFill>
                  <a:srgbClr val="FBBD2F"/>
                </a:solidFill>
                <a:latin typeface="Muli Bold"/>
                <a:ea typeface="Muli Bold"/>
                <a:cs typeface="Muli Bold"/>
                <a:sym typeface="Muli Bold"/>
              </a:rPr>
              <a:t>GUIDE POU</a:t>
            </a:r>
            <a:r>
              <a:rPr lang="en-US" sz="3099" b="1" spc="123" dirty="0">
                <a:solidFill>
                  <a:srgbClr val="FBBD2F"/>
                </a:solidFill>
                <a:latin typeface="Muli Bold"/>
                <a:ea typeface="Muli Bold"/>
                <a:cs typeface="Muli Bold"/>
                <a:sym typeface="Muli Bold"/>
              </a:rPr>
              <a:t>R</a:t>
            </a:r>
            <a:r>
              <a:rPr lang="en-US" sz="3099" b="1" u="none" strike="noStrike" spc="123" dirty="0">
                <a:solidFill>
                  <a:srgbClr val="FBBD2F"/>
                </a:solidFill>
                <a:latin typeface="Muli Bold"/>
                <a:ea typeface="Muli Bold"/>
                <a:cs typeface="Muli Bold"/>
                <a:sym typeface="Muli Bold"/>
              </a:rPr>
              <a:t>:</a:t>
            </a:r>
          </a:p>
        </p:txBody>
      </p:sp>
      <p:sp>
        <p:nvSpPr>
          <p:cNvPr id="8" name="Freeform 8"/>
          <p:cNvSpPr/>
          <p:nvPr/>
        </p:nvSpPr>
        <p:spPr>
          <a:xfrm>
            <a:off x="12665440" y="1975811"/>
            <a:ext cx="12172282" cy="12172282"/>
          </a:xfrm>
          <a:custGeom>
            <a:avLst/>
            <a:gdLst/>
            <a:ahLst/>
            <a:cxnLst/>
            <a:rect l="l" t="t" r="r" b="b"/>
            <a:pathLst>
              <a:path w="12172282" h="12172282">
                <a:moveTo>
                  <a:pt x="0" y="0"/>
                </a:moveTo>
                <a:lnTo>
                  <a:pt x="12172282" y="0"/>
                </a:lnTo>
                <a:lnTo>
                  <a:pt x="12172282" y="12172281"/>
                </a:lnTo>
                <a:lnTo>
                  <a:pt x="0" y="121722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7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6628956" y="9312665"/>
            <a:ext cx="1260688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spc="72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9 / 13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5d0fbbf-213e-420b-8c86-4807b1aa356d">
      <Terms xmlns="http://schemas.microsoft.com/office/infopath/2007/PartnerControls"/>
    </lcf76f155ced4ddcb4097134ff3c332f>
    <TaxCatchAll xmlns="8e37d5ac-b90e-4ecf-b11e-4a9569bece83" xsi:nil="true"/>
  </documentManagement>
</p:properties>
</file>

<file path=customXml/item2.xml><?xml version="1.0" encoding="utf-8"?>
<?mso-contentType ?>
<FormTemplates xmlns="http://schemas.microsoft.com/sharepoint/v3/contenttype/form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5D553CC295974F80792ED35E7B0810" ma:contentTypeVersion="13" ma:contentTypeDescription="Create a new document." ma:contentTypeScope="" ma:versionID="0087ee7da5987ebaaa13f03da34d167d">
  <xsd:schema xmlns:xsd="http://www.w3.org/2001/XMLSchema" xmlns:xs="http://www.w3.org/2001/XMLSchema" xmlns:p="http://schemas.microsoft.com/office/2006/metadata/properties" xmlns:ns2="d5d0fbbf-213e-420b-8c86-4807b1aa356d" xmlns:ns3="8e37d5ac-b90e-4ecf-b11e-4a9569bece83" targetNamespace="http://schemas.microsoft.com/office/2006/metadata/properties" ma:root="true" ma:fieldsID="5c15989d85f5c82e4ecddfaa93db6036" ns2:_="" ns3:_="">
    <xsd:import namespace="d5d0fbbf-213e-420b-8c86-4807b1aa356d"/>
    <xsd:import namespace="8e37d5ac-b90e-4ecf-b11e-4a9569bece83"/>
    <xsd:element name="properties">
      <xsd:complexType>
        <xsd:sequence>
          <xsd:element name="documentManagement">
            <xsd:complexType>
              <xsd:all>
                <xsd:element ref="ns2:MediaServiceBillingMetadata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d0fbbf-213e-420b-8c86-4807b1aa356d" elementFormDefault="qualified">
    <xsd:import namespace="http://schemas.microsoft.com/office/2006/documentManagement/types"/>
    <xsd:import namespace="http://schemas.microsoft.com/office/infopath/2007/PartnerControls"/>
    <xsd:element name="MediaServiceBillingMetadata" ma:index="8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ff93004a-b25b-4bb3-9f80-8858e8e74f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37d5ac-b90e-4ecf-b11e-4a9569bece83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5283bfe5-6985-4752-b0bf-f2285d629ab1}" ma:internalName="TaxCatchAll" ma:showField="CatchAllData" ma:web="8e37d5ac-b90e-4ecf-b11e-4a9569bece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1BCFD21-F544-4F62-A133-1C1748673989}">
  <ds:schemaRefs>
    <ds:schemaRef ds:uri="d5d0fbbf-213e-420b-8c86-4807b1aa356d"/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8e37d5ac-b90e-4ecf-b11e-4a9569bece8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53F3497-EEA6-40A5-AD26-8DEE23A417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56E0CC-B0A4-4CA2-9051-D7FA5C7903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5d0fbbf-213e-420b-8c86-4807b1aa356d"/>
    <ds:schemaRef ds:uri="8e37d5ac-b90e-4ecf-b11e-4a9569bece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4288</TotalTime>
  <Words>705</Words>
  <Application>Microsoft Office PowerPoint</Application>
  <PresentationFormat>Custom</PresentationFormat>
  <Paragraphs>85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Muli</vt:lpstr>
      <vt:lpstr>Muli Bold</vt:lpstr>
      <vt:lpstr>Nunito Sans Heavy</vt:lpstr>
      <vt:lpstr>Nunito Sans Bold</vt:lpstr>
      <vt:lpstr>Arial</vt:lpstr>
      <vt:lpstr>Muli Ultra-Bold</vt:lpstr>
      <vt:lpstr>Aptos</vt:lpstr>
      <vt:lpstr>Nunito Sans</vt:lpstr>
      <vt:lpstr>Poppins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PYT- Youth Hub Volunteer Orientation</dc:title>
  <cp:lastModifiedBy>Archana Velu</cp:lastModifiedBy>
  <cp:revision>1</cp:revision>
  <dcterms:created xsi:type="dcterms:W3CDTF">2006-08-16T00:00:00Z</dcterms:created>
  <dcterms:modified xsi:type="dcterms:W3CDTF">2026-04-20T15:14:17Z</dcterms:modified>
  <dc:identifier>DAGcZd4UHlU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xd_ProgID">
    <vt:lpwstr/>
  </property>
  <property fmtid="{D5CDD505-2E9C-101B-9397-08002B2CF9AE}" pid="3" name="MediaServiceImageTags">
    <vt:lpwstr/>
  </property>
  <property fmtid="{D5CDD505-2E9C-101B-9397-08002B2CF9AE}" pid="4" name="ContentTypeId">
    <vt:lpwstr>0x0101004F5D553CC295974F80792ED35E7B0810</vt:lpwstr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  <property fmtid="{D5CDD505-2E9C-101B-9397-08002B2CF9AE}" pid="10" name="Order">
    <vt:r8>15200</vt:r8>
  </property>
</Properties>
</file>