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8288000" cy="10287000"/>
  <p:notesSz cx="6858000" cy="9144000"/>
  <p:embeddedFontLst>
    <p:embeddedFont>
      <p:font typeface="Muli" panose="020B0604020202020204" charset="0"/>
      <p:regular r:id="rId18"/>
    </p:embeddedFont>
    <p:embeddedFont>
      <p:font typeface="Muli Bold" panose="020B0604020202020204" charset="0"/>
      <p:regular r:id="rId19"/>
    </p:embeddedFont>
    <p:embeddedFont>
      <p:font typeface="Muli Ultra-Bold" panose="020B0604020202020204" charset="0"/>
      <p:regular r:id="rId20"/>
    </p:embeddedFont>
    <p:embeddedFont>
      <p:font typeface="Nunito Sans" pitchFamily="2" charset="0"/>
      <p:regular r:id="rId21"/>
    </p:embeddedFont>
    <p:embeddedFont>
      <p:font typeface="Nunito Sans Bold" charset="0"/>
      <p:regular r:id="rId22"/>
    </p:embeddedFont>
    <p:embeddedFont>
      <p:font typeface="Nunito Sans Heavy" panose="020B0604020202020204" charset="0"/>
      <p:regular r:id="rId23"/>
    </p:embeddedFont>
    <p:embeddedFont>
      <p:font typeface="Poppins" panose="000005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F97DD1-1BDC-4E05-8013-23AB70A4DEE0}" v="1" dt="2026-04-20T13:33:58.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7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8.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chana Velu" userId="37e1aa33-37ba-44c0-99ab-c633434fef2d" providerId="ADAL" clId="{555F7450-3D09-46FA-BD89-B84AE4C3B85C}"/>
    <pc:docChg chg="undo custSel addSld delSld modSld">
      <pc:chgData name="Archana Velu" userId="37e1aa33-37ba-44c0-99ab-c633434fef2d" providerId="ADAL" clId="{555F7450-3D09-46FA-BD89-B84AE4C3B85C}" dt="2026-04-20T13:51:07.411" v="99" actId="20577"/>
      <pc:docMkLst>
        <pc:docMk/>
      </pc:docMkLst>
      <pc:sldChg chg="modSp mod">
        <pc:chgData name="Archana Velu" userId="37e1aa33-37ba-44c0-99ab-c633434fef2d" providerId="ADAL" clId="{555F7450-3D09-46FA-BD89-B84AE4C3B85C}" dt="2026-04-17T15:46:29.584" v="8" actId="20577"/>
        <pc:sldMkLst>
          <pc:docMk/>
          <pc:sldMk cId="0" sldId="256"/>
        </pc:sldMkLst>
        <pc:spChg chg="mod">
          <ac:chgData name="Archana Velu" userId="37e1aa33-37ba-44c0-99ab-c633434fef2d" providerId="ADAL" clId="{555F7450-3D09-46FA-BD89-B84AE4C3B85C}" dt="2026-04-17T15:46:29.584" v="8" actId="20577"/>
          <ac:spMkLst>
            <pc:docMk/>
            <pc:sldMk cId="0" sldId="256"/>
            <ac:spMk id="12" creationId="{00000000-0000-0000-0000-000000000000}"/>
          </ac:spMkLst>
        </pc:spChg>
      </pc:sldChg>
      <pc:sldChg chg="modSp mod">
        <pc:chgData name="Archana Velu" userId="37e1aa33-37ba-44c0-99ab-c633434fef2d" providerId="ADAL" clId="{555F7450-3D09-46FA-BD89-B84AE4C3B85C}" dt="2026-04-17T15:50:27.240" v="17" actId="20577"/>
        <pc:sldMkLst>
          <pc:docMk/>
          <pc:sldMk cId="0" sldId="258"/>
        </pc:sldMkLst>
        <pc:spChg chg="mod">
          <ac:chgData name="Archana Velu" userId="37e1aa33-37ba-44c0-99ab-c633434fef2d" providerId="ADAL" clId="{555F7450-3D09-46FA-BD89-B84AE4C3B85C}" dt="2026-04-17T15:50:27.240" v="17" actId="20577"/>
          <ac:spMkLst>
            <pc:docMk/>
            <pc:sldMk cId="0" sldId="258"/>
            <ac:spMk id="8" creationId="{00000000-0000-0000-0000-000000000000}"/>
          </ac:spMkLst>
        </pc:spChg>
      </pc:sldChg>
      <pc:sldChg chg="modSp mod">
        <pc:chgData name="Archana Velu" userId="37e1aa33-37ba-44c0-99ab-c633434fef2d" providerId="ADAL" clId="{555F7450-3D09-46FA-BD89-B84AE4C3B85C}" dt="2026-04-20T13:33:17.555" v="53" actId="20577"/>
        <pc:sldMkLst>
          <pc:docMk/>
          <pc:sldMk cId="0" sldId="260"/>
        </pc:sldMkLst>
        <pc:spChg chg="mod">
          <ac:chgData name="Archana Velu" userId="37e1aa33-37ba-44c0-99ab-c633434fef2d" providerId="ADAL" clId="{555F7450-3D09-46FA-BD89-B84AE4C3B85C}" dt="2026-04-20T13:33:17.555" v="53" actId="20577"/>
          <ac:spMkLst>
            <pc:docMk/>
            <pc:sldMk cId="0" sldId="260"/>
            <ac:spMk id="12" creationId="{00000000-0000-0000-0000-000000000000}"/>
          </ac:spMkLst>
        </pc:spChg>
      </pc:sldChg>
      <pc:sldChg chg="modSp mod">
        <pc:chgData name="Archana Velu" userId="37e1aa33-37ba-44c0-99ab-c633434fef2d" providerId="ADAL" clId="{555F7450-3D09-46FA-BD89-B84AE4C3B85C}" dt="2026-04-20T13:46:00.130" v="59" actId="20577"/>
        <pc:sldMkLst>
          <pc:docMk/>
          <pc:sldMk cId="0" sldId="265"/>
        </pc:sldMkLst>
        <pc:spChg chg="mod">
          <ac:chgData name="Archana Velu" userId="37e1aa33-37ba-44c0-99ab-c633434fef2d" providerId="ADAL" clId="{555F7450-3D09-46FA-BD89-B84AE4C3B85C}" dt="2026-04-20T13:46:00.130" v="59" actId="20577"/>
          <ac:spMkLst>
            <pc:docMk/>
            <pc:sldMk cId="0" sldId="265"/>
            <ac:spMk id="11" creationId="{00000000-0000-0000-0000-000000000000}"/>
          </ac:spMkLst>
        </pc:spChg>
      </pc:sldChg>
      <pc:sldChg chg="modSp mod">
        <pc:chgData name="Archana Velu" userId="37e1aa33-37ba-44c0-99ab-c633434fef2d" providerId="ADAL" clId="{555F7450-3D09-46FA-BD89-B84AE4C3B85C}" dt="2026-04-20T13:51:07.411" v="99" actId="20577"/>
        <pc:sldMkLst>
          <pc:docMk/>
          <pc:sldMk cId="0" sldId="267"/>
        </pc:sldMkLst>
        <pc:spChg chg="mod">
          <ac:chgData name="Archana Velu" userId="37e1aa33-37ba-44c0-99ab-c633434fef2d" providerId="ADAL" clId="{555F7450-3D09-46FA-BD89-B84AE4C3B85C}" dt="2026-04-20T13:50:08.879" v="90" actId="20577"/>
          <ac:spMkLst>
            <pc:docMk/>
            <pc:sldMk cId="0" sldId="267"/>
            <ac:spMk id="11" creationId="{00000000-0000-0000-0000-000000000000}"/>
          </ac:spMkLst>
        </pc:spChg>
        <pc:spChg chg="mod">
          <ac:chgData name="Archana Velu" userId="37e1aa33-37ba-44c0-99ab-c633434fef2d" providerId="ADAL" clId="{555F7450-3D09-46FA-BD89-B84AE4C3B85C}" dt="2026-04-20T13:51:07.411" v="99" actId="20577"/>
          <ac:spMkLst>
            <pc:docMk/>
            <pc:sldMk cId="0" sldId="267"/>
            <ac:spMk id="13" creationId="{00000000-0000-0000-0000-000000000000}"/>
          </ac:spMkLst>
        </pc:spChg>
      </pc:sldChg>
      <pc:sldChg chg="new del">
        <pc:chgData name="Archana Velu" userId="37e1aa33-37ba-44c0-99ab-c633434fef2d" providerId="ADAL" clId="{555F7450-3D09-46FA-BD89-B84AE4C3B85C}" dt="2026-04-20T13:31:35.389" v="18" actId="47"/>
        <pc:sldMkLst>
          <pc:docMk/>
          <pc:sldMk cId="229006828" sldId="26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2.sv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hyperlink" Target="https://livingworks.net/get-training/training-for-my-organization-or-community/" TargetMode="External"/><Relationship Id="rId3" Type="http://schemas.openxmlformats.org/officeDocument/2006/relationships/image" Target="../media/image64.svg"/><Relationship Id="rId7" Type="http://schemas.openxmlformats.org/officeDocument/2006/relationships/hyperlink" Target="https://www.betherecertificate.org" TargetMode="Externa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18.png"/><Relationship Id="rId4" Type="http://schemas.openxmlformats.org/officeDocument/2006/relationships/image" Target="../media/image69.png"/><Relationship Id="rId9" Type="http://schemas.openxmlformats.org/officeDocument/2006/relationships/image" Target="../media/image74.svg"/></Relationships>
</file>

<file path=ppt/slides/_rels/slide13.xml.rels><?xml version="1.0" encoding="UTF-8" standalone="yes"?>
<Relationships xmlns="http://schemas.openxmlformats.org/package/2006/relationships"><Relationship Id="rId8" Type="http://schemas.openxmlformats.org/officeDocument/2006/relationships/hyperlink" Target="https://www.facebook.com/planetyouthtimiskaming" TargetMode="External"/><Relationship Id="rId3" Type="http://schemas.openxmlformats.org/officeDocument/2006/relationships/image" Target="../media/image75.png"/><Relationship Id="rId7" Type="http://schemas.openxmlformats.org/officeDocument/2006/relationships/hyperlink" Target="https://timiskamingyouth.ca"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hyperlink" Target="https://timiskamingyouth.ca/events/month/" TargetMode="External"/><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9.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1.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sv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AutoShape 2"/>
          <p:cNvSpPr/>
          <p:nvPr/>
        </p:nvSpPr>
        <p:spPr>
          <a:xfrm>
            <a:off x="1177634" y="8310585"/>
            <a:ext cx="8589341" cy="9525"/>
          </a:xfrm>
          <a:prstGeom prst="rect">
            <a:avLst/>
          </a:prstGeom>
          <a:solidFill>
            <a:srgbClr val="00A8A8"/>
          </a:solidFill>
        </p:spPr>
        <p:txBody>
          <a:bodyPr/>
          <a:lstStyle/>
          <a:p>
            <a:endParaRPr lang="en-US"/>
          </a:p>
        </p:txBody>
      </p:sp>
      <p:sp>
        <p:nvSpPr>
          <p:cNvPr id="3" name="Freeform 3"/>
          <p:cNvSpPr/>
          <p:nvPr/>
        </p:nvSpPr>
        <p:spPr>
          <a:xfrm rot="9899027">
            <a:off x="9692184" y="6702527"/>
            <a:ext cx="8354924" cy="8229600"/>
          </a:xfrm>
          <a:custGeom>
            <a:avLst/>
            <a:gdLst/>
            <a:ahLst/>
            <a:cxnLst/>
            <a:rect l="l" t="t" r="r" b="b"/>
            <a:pathLst>
              <a:path w="8354924" h="8229600">
                <a:moveTo>
                  <a:pt x="0" y="0"/>
                </a:moveTo>
                <a:lnTo>
                  <a:pt x="8354923" y="0"/>
                </a:lnTo>
                <a:lnTo>
                  <a:pt x="8354923"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2205155" y="4742926"/>
            <a:ext cx="2570187" cy="4270703"/>
          </a:xfrm>
          <a:custGeom>
            <a:avLst/>
            <a:gdLst/>
            <a:ahLst/>
            <a:cxnLst/>
            <a:rect l="l" t="t" r="r" b="b"/>
            <a:pathLst>
              <a:path w="2570187" h="4270703">
                <a:moveTo>
                  <a:pt x="0" y="0"/>
                </a:moveTo>
                <a:lnTo>
                  <a:pt x="2570187" y="0"/>
                </a:lnTo>
                <a:lnTo>
                  <a:pt x="2570187" y="4270703"/>
                </a:lnTo>
                <a:lnTo>
                  <a:pt x="0" y="4270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406242" y="1584752"/>
            <a:ext cx="5341743" cy="2806843"/>
          </a:xfrm>
          <a:custGeom>
            <a:avLst/>
            <a:gdLst/>
            <a:ahLst/>
            <a:cxnLst/>
            <a:rect l="l" t="t" r="r" b="b"/>
            <a:pathLst>
              <a:path w="5341743" h="2806843">
                <a:moveTo>
                  <a:pt x="0" y="0"/>
                </a:moveTo>
                <a:lnTo>
                  <a:pt x="5341743" y="0"/>
                </a:lnTo>
                <a:lnTo>
                  <a:pt x="5341743" y="2806843"/>
                </a:lnTo>
                <a:lnTo>
                  <a:pt x="0" y="2806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04015">
            <a:off x="12013235" y="2096760"/>
            <a:ext cx="2581994" cy="2757469"/>
          </a:xfrm>
          <a:custGeom>
            <a:avLst/>
            <a:gdLst/>
            <a:ahLst/>
            <a:cxnLst/>
            <a:rect l="l" t="t" r="r" b="b"/>
            <a:pathLst>
              <a:path w="2581994" h="2757469">
                <a:moveTo>
                  <a:pt x="0" y="0"/>
                </a:moveTo>
                <a:lnTo>
                  <a:pt x="2581994" y="0"/>
                </a:lnTo>
                <a:lnTo>
                  <a:pt x="2581994" y="2757470"/>
                </a:lnTo>
                <a:lnTo>
                  <a:pt x="0" y="27574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534308" y="4742926"/>
            <a:ext cx="3866927" cy="4270703"/>
          </a:xfrm>
          <a:custGeom>
            <a:avLst/>
            <a:gdLst/>
            <a:ahLst/>
            <a:cxnLst/>
            <a:rect l="l" t="t" r="r" b="b"/>
            <a:pathLst>
              <a:path w="3866927" h="4270703">
                <a:moveTo>
                  <a:pt x="0" y="0"/>
                </a:moveTo>
                <a:lnTo>
                  <a:pt x="3866928" y="0"/>
                </a:lnTo>
                <a:lnTo>
                  <a:pt x="3866928" y="4270703"/>
                </a:lnTo>
                <a:lnTo>
                  <a:pt x="0" y="4270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4880117" y="2222921"/>
            <a:ext cx="5068801" cy="3905085"/>
          </a:xfrm>
          <a:custGeom>
            <a:avLst/>
            <a:gdLst/>
            <a:ahLst/>
            <a:cxnLst/>
            <a:rect l="l" t="t" r="r" b="b"/>
            <a:pathLst>
              <a:path w="5068801" h="3905085">
                <a:moveTo>
                  <a:pt x="0" y="0"/>
                </a:moveTo>
                <a:lnTo>
                  <a:pt x="5068801" y="0"/>
                </a:lnTo>
                <a:lnTo>
                  <a:pt x="5068801" y="3905085"/>
                </a:lnTo>
                <a:lnTo>
                  <a:pt x="0" y="3905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45490" y="2096760"/>
            <a:ext cx="2444565" cy="2757469"/>
          </a:xfrm>
          <a:custGeom>
            <a:avLst/>
            <a:gdLst/>
            <a:ahLst/>
            <a:cxnLst/>
            <a:rect l="l" t="t" r="r" b="b"/>
            <a:pathLst>
              <a:path w="2444565" h="2757469">
                <a:moveTo>
                  <a:pt x="0" y="0"/>
                </a:moveTo>
                <a:lnTo>
                  <a:pt x="2444565" y="0"/>
                </a:lnTo>
                <a:lnTo>
                  <a:pt x="2444565" y="2757470"/>
                </a:lnTo>
                <a:lnTo>
                  <a:pt x="0" y="27574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177634" y="870437"/>
            <a:ext cx="3240222" cy="3305027"/>
          </a:xfrm>
          <a:custGeom>
            <a:avLst/>
            <a:gdLst/>
            <a:ahLst/>
            <a:cxnLst/>
            <a:rect l="l" t="t" r="r" b="b"/>
            <a:pathLst>
              <a:path w="3240222" h="3305027">
                <a:moveTo>
                  <a:pt x="0" y="0"/>
                </a:moveTo>
                <a:lnTo>
                  <a:pt x="3240222" y="0"/>
                </a:lnTo>
                <a:lnTo>
                  <a:pt x="3240222" y="3305027"/>
                </a:lnTo>
                <a:lnTo>
                  <a:pt x="0" y="3305027"/>
                </a:lnTo>
                <a:lnTo>
                  <a:pt x="0" y="0"/>
                </a:lnTo>
                <a:close/>
              </a:path>
            </a:pathLst>
          </a:custGeom>
          <a:blipFill>
            <a:blip r:embed="rId15"/>
            <a:stretch>
              <a:fillRect/>
            </a:stretch>
          </a:blipFill>
        </p:spPr>
        <p:txBody>
          <a:bodyPr/>
          <a:lstStyle/>
          <a:p>
            <a:endParaRPr lang="en-US"/>
          </a:p>
        </p:txBody>
      </p:sp>
      <p:sp>
        <p:nvSpPr>
          <p:cNvPr id="11" name="TextBox 11"/>
          <p:cNvSpPr txBox="1"/>
          <p:nvPr/>
        </p:nvSpPr>
        <p:spPr>
          <a:xfrm>
            <a:off x="1177634" y="5640028"/>
            <a:ext cx="8706050" cy="2552700"/>
          </a:xfrm>
          <a:prstGeom prst="rect">
            <a:avLst/>
          </a:prstGeom>
        </p:spPr>
        <p:txBody>
          <a:bodyPr lIns="0" tIns="0" rIns="0" bIns="0" rtlCol="0" anchor="t">
            <a:spAutoFit/>
          </a:bodyPr>
          <a:lstStyle/>
          <a:p>
            <a:pPr algn="l">
              <a:lnSpc>
                <a:spcPts val="9900"/>
              </a:lnSpc>
            </a:pPr>
            <a:r>
              <a:rPr lang="en-US" sz="9000" b="1">
                <a:solidFill>
                  <a:srgbClr val="69577D"/>
                </a:solidFill>
                <a:latin typeface="Nunito Sans Heavy"/>
                <a:ea typeface="Nunito Sans Heavy"/>
                <a:cs typeface="Nunito Sans Heavy"/>
                <a:sym typeface="Nunito Sans Heavy"/>
              </a:rPr>
              <a:t>VOLUNTEER ORIENTATION</a:t>
            </a:r>
          </a:p>
        </p:txBody>
      </p:sp>
      <p:sp>
        <p:nvSpPr>
          <p:cNvPr id="12" name="TextBox 12"/>
          <p:cNvSpPr txBox="1"/>
          <p:nvPr/>
        </p:nvSpPr>
        <p:spPr>
          <a:xfrm>
            <a:off x="1177634" y="8607864"/>
            <a:ext cx="8589341" cy="405765"/>
          </a:xfrm>
          <a:prstGeom prst="rect">
            <a:avLst/>
          </a:prstGeom>
        </p:spPr>
        <p:txBody>
          <a:bodyPr lIns="0" tIns="0" rIns="0" bIns="0" rtlCol="0" anchor="t">
            <a:spAutoFit/>
          </a:bodyPr>
          <a:lstStyle/>
          <a:p>
            <a:pPr algn="l">
              <a:lnSpc>
                <a:spcPts val="3359"/>
              </a:lnSpc>
            </a:pPr>
            <a:r>
              <a:rPr lang="en-US" sz="2400" spc="72" dirty="0">
                <a:solidFill>
                  <a:srgbClr val="181616"/>
                </a:solidFill>
                <a:latin typeface="Muli"/>
                <a:ea typeface="Muli"/>
                <a:cs typeface="Muli"/>
                <a:sym typeface="Muli"/>
              </a:rPr>
              <a:t>Youth Hub Volunteer Training 2025</a:t>
            </a:r>
          </a:p>
        </p:txBody>
      </p:sp>
      <p:sp>
        <p:nvSpPr>
          <p:cNvPr id="13" name="TextBox 13"/>
          <p:cNvSpPr txBox="1"/>
          <p:nvPr/>
        </p:nvSpPr>
        <p:spPr>
          <a:xfrm>
            <a:off x="1177634" y="4781026"/>
            <a:ext cx="11027521" cy="627237"/>
          </a:xfrm>
          <a:prstGeom prst="rect">
            <a:avLst/>
          </a:prstGeom>
        </p:spPr>
        <p:txBody>
          <a:bodyPr lIns="0" tIns="0" rIns="0" bIns="0" rtlCol="0" anchor="t">
            <a:spAutoFit/>
          </a:bodyPr>
          <a:lstStyle/>
          <a:p>
            <a:pPr algn="l">
              <a:lnSpc>
                <a:spcPts val="4827"/>
              </a:lnSpc>
            </a:pPr>
            <a:r>
              <a:rPr lang="en-US" sz="4388" dirty="0">
                <a:solidFill>
                  <a:srgbClr val="181616"/>
                </a:solidFill>
                <a:latin typeface="Muli"/>
                <a:ea typeface="Muli"/>
                <a:cs typeface="Muli"/>
                <a:sym typeface="Muli"/>
              </a:rPr>
              <a:t>Welcome to Planet Youth Timiskaming!</a:t>
            </a:r>
          </a:p>
        </p:txBody>
      </p:sp>
      <p:sp>
        <p:nvSpPr>
          <p:cNvPr id="14" name="Freeform 14"/>
          <p:cNvSpPr/>
          <p:nvPr/>
        </p:nvSpPr>
        <p:spPr>
          <a:xfrm rot="9899027">
            <a:off x="4591258" y="-6948518"/>
            <a:ext cx="8354924" cy="8229600"/>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16628956" y="464672"/>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1 of 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4569476"/>
            <a:chOff x="0" y="0"/>
            <a:chExt cx="21640800" cy="6092635"/>
          </a:xfrm>
        </p:grpSpPr>
        <p:pic>
          <p:nvPicPr>
            <p:cNvPr id="3" name="Picture 3"/>
            <p:cNvPicPr>
              <a:picLocks noChangeAspect="1"/>
            </p:cNvPicPr>
            <p:nvPr/>
          </p:nvPicPr>
          <p:blipFill>
            <a:blip r:embed="rId2"/>
            <a:srcRect t="28233" b="28233"/>
            <a:stretch>
              <a:fillRect/>
            </a:stretch>
          </p:blipFill>
          <p:spPr>
            <a:xfrm>
              <a:off x="0" y="0"/>
              <a:ext cx="10534650" cy="6092635"/>
            </a:xfrm>
            <a:prstGeom prst="rect">
              <a:avLst/>
            </a:prstGeom>
          </p:spPr>
        </p:pic>
        <p:pic>
          <p:nvPicPr>
            <p:cNvPr id="4" name="Picture 4"/>
            <p:cNvPicPr>
              <a:picLocks noChangeAspect="1"/>
            </p:cNvPicPr>
            <p:nvPr/>
          </p:nvPicPr>
          <p:blipFill>
            <a:blip r:embed="rId3"/>
            <a:srcRect t="36289" b="20177"/>
            <a:stretch>
              <a:fillRect/>
            </a:stretch>
          </p:blipFill>
          <p:spPr>
            <a:xfrm>
              <a:off x="11106150" y="0"/>
              <a:ext cx="10534650" cy="6092635"/>
            </a:xfrm>
            <a:prstGeom prst="rect">
              <a:avLst/>
            </a:prstGeom>
          </p:spPr>
        </p:pic>
      </p:grpSp>
      <p:grpSp>
        <p:nvGrpSpPr>
          <p:cNvPr id="5" name="Group 5"/>
          <p:cNvGrpSpPr/>
          <p:nvPr/>
        </p:nvGrpSpPr>
        <p:grpSpPr>
          <a:xfrm rot="93813">
            <a:off x="7591014" y="8249205"/>
            <a:ext cx="8027223" cy="1352173"/>
            <a:chOff x="0" y="0"/>
            <a:chExt cx="2114166" cy="356128"/>
          </a:xfrm>
        </p:grpSpPr>
        <p:sp>
          <p:nvSpPr>
            <p:cNvPr id="6" name="Freeform 6"/>
            <p:cNvSpPr/>
            <p:nvPr/>
          </p:nvSpPr>
          <p:spPr>
            <a:xfrm>
              <a:off x="0" y="0"/>
              <a:ext cx="2114166" cy="356128"/>
            </a:xfrm>
            <a:custGeom>
              <a:avLst/>
              <a:gdLst/>
              <a:ahLst/>
              <a:cxnLst/>
              <a:rect l="l" t="t" r="r" b="b"/>
              <a:pathLst>
                <a:path w="2114166" h="356128">
                  <a:moveTo>
                    <a:pt x="49187" y="0"/>
                  </a:moveTo>
                  <a:lnTo>
                    <a:pt x="2064978" y="0"/>
                  </a:lnTo>
                  <a:cubicBezTo>
                    <a:pt x="2078024" y="0"/>
                    <a:pt x="2090535" y="5182"/>
                    <a:pt x="2099759" y="14407"/>
                  </a:cubicBezTo>
                  <a:cubicBezTo>
                    <a:pt x="2108983" y="23631"/>
                    <a:pt x="2114166" y="36142"/>
                    <a:pt x="2114166" y="49187"/>
                  </a:cubicBezTo>
                  <a:lnTo>
                    <a:pt x="2114166" y="306941"/>
                  </a:lnTo>
                  <a:cubicBezTo>
                    <a:pt x="2114166" y="319986"/>
                    <a:pt x="2108983" y="332497"/>
                    <a:pt x="2099759" y="341721"/>
                  </a:cubicBezTo>
                  <a:cubicBezTo>
                    <a:pt x="2090535" y="350946"/>
                    <a:pt x="2078024" y="356128"/>
                    <a:pt x="2064978" y="356128"/>
                  </a:cubicBezTo>
                  <a:lnTo>
                    <a:pt x="49187" y="356128"/>
                  </a:lnTo>
                  <a:cubicBezTo>
                    <a:pt x="36142" y="356128"/>
                    <a:pt x="23631" y="350946"/>
                    <a:pt x="14407" y="341721"/>
                  </a:cubicBezTo>
                  <a:cubicBezTo>
                    <a:pt x="5182" y="332497"/>
                    <a:pt x="0" y="319986"/>
                    <a:pt x="0" y="306941"/>
                  </a:cubicBezTo>
                  <a:lnTo>
                    <a:pt x="0" y="49187"/>
                  </a:lnTo>
                  <a:cubicBezTo>
                    <a:pt x="0" y="36142"/>
                    <a:pt x="5182" y="23631"/>
                    <a:pt x="14407" y="14407"/>
                  </a:cubicBezTo>
                  <a:cubicBezTo>
                    <a:pt x="23631" y="5182"/>
                    <a:pt x="36142" y="0"/>
                    <a:pt x="49187" y="0"/>
                  </a:cubicBezTo>
                  <a:close/>
                </a:path>
              </a:pathLst>
            </a:custGeom>
            <a:solidFill>
              <a:srgbClr val="D41E45"/>
            </a:solidFill>
          </p:spPr>
          <p:txBody>
            <a:bodyPr/>
            <a:lstStyle/>
            <a:p>
              <a:endParaRPr lang="en-US"/>
            </a:p>
          </p:txBody>
        </p:sp>
        <p:sp>
          <p:nvSpPr>
            <p:cNvPr id="7" name="TextBox 7"/>
            <p:cNvSpPr txBox="1"/>
            <p:nvPr/>
          </p:nvSpPr>
          <p:spPr>
            <a:xfrm>
              <a:off x="0" y="200025"/>
              <a:ext cx="2114166" cy="156103"/>
            </a:xfrm>
            <a:prstGeom prst="rect">
              <a:avLst/>
            </a:prstGeom>
          </p:spPr>
          <p:txBody>
            <a:bodyPr lIns="50800" tIns="50800" rIns="50800" bIns="50800" rtlCol="0" anchor="ctr"/>
            <a:lstStyle/>
            <a:p>
              <a:pPr marL="0" lvl="0" indent="0" algn="l">
                <a:lnSpc>
                  <a:spcPts val="6229"/>
                </a:lnSpc>
                <a:spcBef>
                  <a:spcPct val="0"/>
                </a:spcBef>
              </a:pPr>
              <a:endParaRPr/>
            </a:p>
          </p:txBody>
        </p:sp>
      </p:grpSp>
      <p:sp>
        <p:nvSpPr>
          <p:cNvPr id="8" name="Freeform 8"/>
          <p:cNvSpPr/>
          <p:nvPr/>
        </p:nvSpPr>
        <p:spPr>
          <a:xfrm>
            <a:off x="8309217" y="9258300"/>
            <a:ext cx="6446782" cy="1957477"/>
          </a:xfrm>
          <a:custGeom>
            <a:avLst/>
            <a:gdLst/>
            <a:ahLst/>
            <a:cxnLst/>
            <a:rect l="l" t="t" r="r" b="b"/>
            <a:pathLst>
              <a:path w="6446782" h="1957477">
                <a:moveTo>
                  <a:pt x="0" y="0"/>
                </a:moveTo>
                <a:lnTo>
                  <a:pt x="6446782" y="0"/>
                </a:lnTo>
                <a:lnTo>
                  <a:pt x="6446782" y="1957477"/>
                </a:lnTo>
                <a:lnTo>
                  <a:pt x="0" y="1957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291789" y="8139942"/>
            <a:ext cx="1564037" cy="1587122"/>
          </a:xfrm>
          <a:custGeom>
            <a:avLst/>
            <a:gdLst/>
            <a:ahLst/>
            <a:cxnLst/>
            <a:rect l="l" t="t" r="r" b="b"/>
            <a:pathLst>
              <a:path w="1564037" h="1587122">
                <a:moveTo>
                  <a:pt x="0" y="0"/>
                </a:moveTo>
                <a:lnTo>
                  <a:pt x="1564037" y="0"/>
                </a:lnTo>
                <a:lnTo>
                  <a:pt x="1564037" y="1587122"/>
                </a:lnTo>
                <a:lnTo>
                  <a:pt x="0" y="1587122"/>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6538075" y="5984117"/>
            <a:ext cx="9989066" cy="172720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181616"/>
                </a:solidFill>
                <a:latin typeface="Muli"/>
                <a:ea typeface="Muli"/>
                <a:cs typeface="Muli"/>
                <a:sym typeface="Muli"/>
              </a:rPr>
              <a:t>Be approachable and authentic.</a:t>
            </a:r>
          </a:p>
          <a:p>
            <a:pPr marL="539749" lvl="1" indent="-269875" algn="l">
              <a:lnSpc>
                <a:spcPts val="3499"/>
              </a:lnSpc>
              <a:buFont typeface="Arial"/>
              <a:buChar char="•"/>
            </a:pPr>
            <a:r>
              <a:rPr lang="en-US" sz="2499" dirty="0">
                <a:solidFill>
                  <a:srgbClr val="181616"/>
                </a:solidFill>
                <a:latin typeface="Muli"/>
                <a:ea typeface="Muli"/>
                <a:cs typeface="Muli"/>
                <a:sym typeface="Muli"/>
              </a:rPr>
              <a:t>Focus on strengths and celebrate achievements.</a:t>
            </a:r>
          </a:p>
          <a:p>
            <a:pPr marL="539749" lvl="1" indent="-269875" algn="l">
              <a:lnSpc>
                <a:spcPts val="3499"/>
              </a:lnSpc>
              <a:buFont typeface="Arial"/>
              <a:buChar char="•"/>
            </a:pPr>
            <a:r>
              <a:rPr lang="en-US" sz="2499" dirty="0">
                <a:solidFill>
                  <a:srgbClr val="181616"/>
                </a:solidFill>
                <a:latin typeface="Muli"/>
                <a:ea typeface="Muli"/>
                <a:cs typeface="Muli"/>
                <a:sym typeface="Muli"/>
              </a:rPr>
              <a:t>Use active listening and show empathy.</a:t>
            </a:r>
          </a:p>
          <a:p>
            <a:pPr marL="539749" lvl="1" indent="-269875" algn="l">
              <a:lnSpc>
                <a:spcPts val="3499"/>
              </a:lnSpc>
              <a:buFont typeface="Arial"/>
              <a:buChar char="•"/>
            </a:pPr>
            <a:r>
              <a:rPr lang="en-US" sz="2499" dirty="0">
                <a:solidFill>
                  <a:srgbClr val="181616"/>
                </a:solidFill>
                <a:latin typeface="Muli"/>
                <a:ea typeface="Muli"/>
                <a:cs typeface="Muli"/>
                <a:sym typeface="Muli"/>
              </a:rPr>
              <a:t>Encourage participation and create a welcoming atmosphere.</a:t>
            </a:r>
          </a:p>
        </p:txBody>
      </p:sp>
      <p:sp>
        <p:nvSpPr>
          <p:cNvPr id="11" name="TextBox 11"/>
          <p:cNvSpPr txBox="1"/>
          <p:nvPr/>
        </p:nvSpPr>
        <p:spPr>
          <a:xfrm>
            <a:off x="1028700" y="6587684"/>
            <a:ext cx="5244471" cy="2447290"/>
          </a:xfrm>
          <a:prstGeom prst="rect">
            <a:avLst/>
          </a:prstGeom>
        </p:spPr>
        <p:txBody>
          <a:bodyPr lIns="0" tIns="0" rIns="0" bIns="0" rtlCol="0" anchor="t">
            <a:spAutoFit/>
          </a:bodyPr>
          <a:lstStyle/>
          <a:p>
            <a:pPr algn="l">
              <a:lnSpc>
                <a:spcPts val="6229"/>
              </a:lnSpc>
            </a:pPr>
            <a:r>
              <a:rPr lang="en-US" sz="6999" b="1" dirty="0">
                <a:solidFill>
                  <a:srgbClr val="69577D"/>
                </a:solidFill>
                <a:latin typeface="Nunito Sans Heavy"/>
                <a:ea typeface="Nunito Sans Heavy"/>
                <a:cs typeface="Nunito Sans Heavy"/>
                <a:sym typeface="Nunito Sans Heavy"/>
              </a:rPr>
              <a:t>how to engage with youth?</a:t>
            </a:r>
          </a:p>
        </p:txBody>
      </p:sp>
      <p:sp>
        <p:nvSpPr>
          <p:cNvPr id="12" name="TextBox 12"/>
          <p:cNvSpPr txBox="1"/>
          <p:nvPr/>
        </p:nvSpPr>
        <p:spPr>
          <a:xfrm rot="84502">
            <a:off x="8480254" y="8729683"/>
            <a:ext cx="7147789" cy="440844"/>
          </a:xfrm>
          <a:prstGeom prst="rect">
            <a:avLst/>
          </a:prstGeom>
        </p:spPr>
        <p:txBody>
          <a:bodyPr lIns="0" tIns="0" rIns="0" bIns="0" rtlCol="0" anchor="t">
            <a:spAutoFit/>
          </a:bodyPr>
          <a:lstStyle/>
          <a:p>
            <a:pPr marL="0" lvl="0" indent="0" algn="l">
              <a:lnSpc>
                <a:spcPts val="3290"/>
              </a:lnSpc>
              <a:spcBef>
                <a:spcPct val="0"/>
              </a:spcBef>
            </a:pPr>
            <a:r>
              <a:rPr lang="en-US" sz="3697" b="1" u="none" strike="noStrike">
                <a:solidFill>
                  <a:srgbClr val="FFFFFF"/>
                </a:solidFill>
                <a:latin typeface="Nunito Sans Heavy"/>
                <a:ea typeface="Nunito Sans Heavy"/>
                <a:cs typeface="Nunito Sans Heavy"/>
                <a:sym typeface="Nunito Sans Heavy"/>
              </a:rPr>
              <a:t>Be strictly non judgemental!</a:t>
            </a:r>
          </a:p>
        </p:txBody>
      </p:sp>
      <p:sp>
        <p:nvSpPr>
          <p:cNvPr id="13" name="TextBox 13"/>
          <p:cNvSpPr txBox="1"/>
          <p:nvPr/>
        </p:nvSpPr>
        <p:spPr>
          <a:xfrm>
            <a:off x="16527141" y="395283"/>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10 of 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577D"/>
        </a:solidFill>
        <a:effectLst/>
      </p:bgPr>
    </p:bg>
    <p:spTree>
      <p:nvGrpSpPr>
        <p:cNvPr id="1" name=""/>
        <p:cNvGrpSpPr/>
        <p:nvPr/>
      </p:nvGrpSpPr>
      <p:grpSpPr>
        <a:xfrm>
          <a:off x="0" y="0"/>
          <a:ext cx="0" cy="0"/>
          <a:chOff x="0" y="0"/>
          <a:chExt cx="0" cy="0"/>
        </a:xfrm>
      </p:grpSpPr>
      <p:grpSp>
        <p:nvGrpSpPr>
          <p:cNvPr id="2" name="Group 2"/>
          <p:cNvGrpSpPr/>
          <p:nvPr/>
        </p:nvGrpSpPr>
        <p:grpSpPr>
          <a:xfrm>
            <a:off x="3868297" y="4713009"/>
            <a:ext cx="13722135" cy="4779349"/>
            <a:chOff x="0" y="0"/>
            <a:chExt cx="2855796" cy="994659"/>
          </a:xfrm>
        </p:grpSpPr>
        <p:sp>
          <p:nvSpPr>
            <p:cNvPr id="3" name="Freeform 3"/>
            <p:cNvSpPr/>
            <p:nvPr/>
          </p:nvSpPr>
          <p:spPr>
            <a:xfrm>
              <a:off x="0" y="0"/>
              <a:ext cx="2855795" cy="994659"/>
            </a:xfrm>
            <a:custGeom>
              <a:avLst/>
              <a:gdLst/>
              <a:ahLst/>
              <a:cxnLst/>
              <a:rect l="l" t="t" r="r" b="b"/>
              <a:pathLst>
                <a:path w="2855795" h="994659">
                  <a:moveTo>
                    <a:pt x="14105" y="0"/>
                  </a:moveTo>
                  <a:lnTo>
                    <a:pt x="2841691" y="0"/>
                  </a:lnTo>
                  <a:cubicBezTo>
                    <a:pt x="2849481" y="0"/>
                    <a:pt x="2855795" y="6315"/>
                    <a:pt x="2855795" y="14105"/>
                  </a:cubicBezTo>
                  <a:lnTo>
                    <a:pt x="2855795" y="980554"/>
                  </a:lnTo>
                  <a:cubicBezTo>
                    <a:pt x="2855795" y="984295"/>
                    <a:pt x="2854309" y="987882"/>
                    <a:pt x="2851664" y="990528"/>
                  </a:cubicBezTo>
                  <a:cubicBezTo>
                    <a:pt x="2849019" y="993173"/>
                    <a:pt x="2845432" y="994659"/>
                    <a:pt x="2841691" y="994659"/>
                  </a:cubicBezTo>
                  <a:lnTo>
                    <a:pt x="14105" y="994659"/>
                  </a:lnTo>
                  <a:cubicBezTo>
                    <a:pt x="6315" y="994659"/>
                    <a:pt x="0" y="988344"/>
                    <a:pt x="0" y="980554"/>
                  </a:cubicBezTo>
                  <a:lnTo>
                    <a:pt x="0" y="14105"/>
                  </a:lnTo>
                  <a:cubicBezTo>
                    <a:pt x="0" y="6315"/>
                    <a:pt x="6315" y="0"/>
                    <a:pt x="14105" y="0"/>
                  </a:cubicBezTo>
                  <a:close/>
                </a:path>
              </a:pathLst>
            </a:custGeom>
            <a:solidFill>
              <a:srgbClr val="FFFFFF"/>
            </a:solidFill>
          </p:spPr>
          <p:txBody>
            <a:bodyPr/>
            <a:lstStyle/>
            <a:p>
              <a:endParaRPr lang="en-US"/>
            </a:p>
          </p:txBody>
        </p:sp>
        <p:sp>
          <p:nvSpPr>
            <p:cNvPr id="4" name="TextBox 4"/>
            <p:cNvSpPr txBox="1"/>
            <p:nvPr/>
          </p:nvSpPr>
          <p:spPr>
            <a:xfrm>
              <a:off x="0" y="-47625"/>
              <a:ext cx="2855796" cy="104228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60187" y="6968581"/>
            <a:ext cx="3480322" cy="2788608"/>
          </a:xfrm>
          <a:custGeom>
            <a:avLst/>
            <a:gdLst/>
            <a:ahLst/>
            <a:cxnLst/>
            <a:rect l="l" t="t" r="r" b="b"/>
            <a:pathLst>
              <a:path w="3480322" h="2788608">
                <a:moveTo>
                  <a:pt x="0" y="0"/>
                </a:moveTo>
                <a:lnTo>
                  <a:pt x="3480322" y="0"/>
                </a:lnTo>
                <a:lnTo>
                  <a:pt x="3480322" y="2788608"/>
                </a:lnTo>
                <a:lnTo>
                  <a:pt x="0" y="2788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6136085" y="1457438"/>
            <a:ext cx="6015829" cy="866140"/>
          </a:xfrm>
          <a:prstGeom prst="rect">
            <a:avLst/>
          </a:prstGeom>
        </p:spPr>
        <p:txBody>
          <a:bodyPr lIns="0" tIns="0" rIns="0" bIns="0" rtlCol="0" anchor="t">
            <a:spAutoFit/>
          </a:bodyPr>
          <a:lstStyle/>
          <a:p>
            <a:pPr marL="0" lvl="0" indent="0" algn="ctr">
              <a:lnSpc>
                <a:spcPts val="6229"/>
              </a:lnSpc>
              <a:spcBef>
                <a:spcPct val="0"/>
              </a:spcBef>
            </a:pPr>
            <a:r>
              <a:rPr lang="en-US" sz="6999" b="1" u="none" strike="noStrike">
                <a:solidFill>
                  <a:srgbClr val="FFFFFF"/>
                </a:solidFill>
                <a:latin typeface="Nunito Sans Heavy"/>
                <a:ea typeface="Nunito Sans Heavy"/>
                <a:cs typeface="Nunito Sans Heavy"/>
                <a:sym typeface="Nunito Sans Heavy"/>
              </a:rPr>
              <a:t>resources</a:t>
            </a:r>
          </a:p>
        </p:txBody>
      </p:sp>
      <p:sp>
        <p:nvSpPr>
          <p:cNvPr id="7" name="Freeform 7"/>
          <p:cNvSpPr/>
          <p:nvPr/>
        </p:nvSpPr>
        <p:spPr>
          <a:xfrm rot="-10686333">
            <a:off x="10792648" y="-1963235"/>
            <a:ext cx="5916599" cy="3926470"/>
          </a:xfrm>
          <a:custGeom>
            <a:avLst/>
            <a:gdLst/>
            <a:ahLst/>
            <a:cxnLst/>
            <a:rect l="l" t="t" r="r" b="b"/>
            <a:pathLst>
              <a:path w="5916599" h="3926470">
                <a:moveTo>
                  <a:pt x="0" y="0"/>
                </a:moveTo>
                <a:lnTo>
                  <a:pt x="5916600" y="0"/>
                </a:lnTo>
                <a:lnTo>
                  <a:pt x="5916600" y="3926470"/>
                </a:lnTo>
                <a:lnTo>
                  <a:pt x="0" y="3926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695263" y="7671178"/>
            <a:ext cx="1564037" cy="1587122"/>
          </a:xfrm>
          <a:custGeom>
            <a:avLst/>
            <a:gdLst/>
            <a:ahLst/>
            <a:cxnLst/>
            <a:rect l="l" t="t" r="r" b="b"/>
            <a:pathLst>
              <a:path w="1564037" h="1587122">
                <a:moveTo>
                  <a:pt x="0" y="0"/>
                </a:moveTo>
                <a:lnTo>
                  <a:pt x="1564037" y="0"/>
                </a:lnTo>
                <a:lnTo>
                  <a:pt x="1564037" y="1587122"/>
                </a:lnTo>
                <a:lnTo>
                  <a:pt x="0" y="158712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1968420" y="2735778"/>
            <a:ext cx="14508861" cy="1289050"/>
          </a:xfrm>
          <a:prstGeom prst="rect">
            <a:avLst/>
          </a:prstGeom>
        </p:spPr>
        <p:txBody>
          <a:bodyPr lIns="0" tIns="0" rIns="0" bIns="0" rtlCol="0" anchor="t">
            <a:spAutoFit/>
          </a:bodyPr>
          <a:lstStyle/>
          <a:p>
            <a:pPr algn="l">
              <a:lnSpc>
                <a:spcPts val="3499"/>
              </a:lnSpc>
            </a:pPr>
            <a:r>
              <a:rPr lang="en-US" sz="2499" dirty="0">
                <a:solidFill>
                  <a:srgbClr val="FFFFFF"/>
                </a:solidFill>
                <a:latin typeface="Muli"/>
                <a:ea typeface="Muli"/>
                <a:cs typeface="Muli"/>
                <a:sym typeface="Muli"/>
              </a:rPr>
              <a:t>A</a:t>
            </a:r>
            <a:r>
              <a:rPr lang="en-US" sz="2499" u="none" strike="noStrike" dirty="0">
                <a:solidFill>
                  <a:srgbClr val="FFFFFF"/>
                </a:solidFill>
                <a:latin typeface="Muli"/>
                <a:ea typeface="Muli"/>
                <a:cs typeface="Muli"/>
                <a:sym typeface="Muli"/>
              </a:rPr>
              <a:t>t Planet Youth Timiskaming, we are committed to empowering our volunteers with the resources they need to thrive. Here is a list of the key resources are included in your training package, ready to support you whenever you need them:</a:t>
            </a:r>
          </a:p>
        </p:txBody>
      </p:sp>
      <p:sp>
        <p:nvSpPr>
          <p:cNvPr id="10" name="TextBox 10"/>
          <p:cNvSpPr txBox="1"/>
          <p:nvPr/>
        </p:nvSpPr>
        <p:spPr>
          <a:xfrm>
            <a:off x="4464334" y="5174092"/>
            <a:ext cx="14769269" cy="3733358"/>
          </a:xfrm>
          <a:prstGeom prst="rect">
            <a:avLst/>
          </a:prstGeom>
        </p:spPr>
        <p:txBody>
          <a:bodyPr lIns="0" tIns="0" rIns="0" bIns="0" rtlCol="0" anchor="t">
            <a:spAutoFit/>
          </a:bodyPr>
          <a:lstStyle/>
          <a:p>
            <a:pPr marL="570491" lvl="1" indent="-285245" algn="l">
              <a:lnSpc>
                <a:spcPts val="3699"/>
              </a:lnSpc>
              <a:buFont typeface="Arial"/>
              <a:buChar char="•"/>
            </a:pPr>
            <a:r>
              <a:rPr lang="en-US" sz="2642" dirty="0">
                <a:solidFill>
                  <a:srgbClr val="000000"/>
                </a:solidFill>
                <a:latin typeface="Poppins"/>
                <a:ea typeface="Poppins"/>
                <a:cs typeface="Poppins"/>
                <a:sym typeface="Poppins"/>
              </a:rPr>
              <a:t>PYT Youth Hub-Volunteer Handbook</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Student Peer Mentor -MENTAL HEALTH TRAINING (CMHA)</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Be There Certificate: </a:t>
            </a:r>
            <a:r>
              <a:rPr lang="en-US" sz="2642" u="sng" dirty="0">
                <a:solidFill>
                  <a:srgbClr val="000000"/>
                </a:solidFill>
                <a:latin typeface="Poppins"/>
                <a:ea typeface="Poppins"/>
                <a:cs typeface="Poppins"/>
                <a:sym typeface="Poppins"/>
                <a:hlinkClick r:id="rId7" tooltip="https://www.betherecertificate.org"/>
              </a:rPr>
              <a:t>https://www.betherecertificate.org/</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Training for My Organization or Community: </a:t>
            </a:r>
            <a:r>
              <a:rPr lang="en-US" sz="2642" u="sng" dirty="0">
                <a:solidFill>
                  <a:srgbClr val="000000"/>
                </a:solidFill>
                <a:latin typeface="Poppins"/>
                <a:ea typeface="Poppins"/>
                <a:cs typeface="Poppins"/>
                <a:sym typeface="Poppins"/>
                <a:hlinkClick r:id="rId8" tooltip="https://livingworks.net/get-training/training-for-my-organization-or-community/"/>
              </a:rPr>
              <a:t>https://livingworks.net/get-training/training-for-my-organization-or-community/ </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YWHO-How to be an Adult Ally Tip Sheet</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YWHO- Youth Engagement Model</a:t>
            </a:r>
          </a:p>
          <a:p>
            <a:pPr marL="570491" lvl="1" indent="-285245" algn="l">
              <a:lnSpc>
                <a:spcPts val="3699"/>
              </a:lnSpc>
              <a:buFont typeface="Arial"/>
              <a:buChar char="•"/>
            </a:pPr>
            <a:r>
              <a:rPr lang="en-US" sz="2642" dirty="0">
                <a:solidFill>
                  <a:srgbClr val="000000"/>
                </a:solidFill>
                <a:latin typeface="Poppins"/>
                <a:ea typeface="Poppins"/>
                <a:cs typeface="Poppins"/>
                <a:sym typeface="Poppins"/>
              </a:rPr>
              <a:t>YWHO- Tips for Hosting Young People &amp; Family</a:t>
            </a:r>
          </a:p>
        </p:txBody>
      </p:sp>
      <p:sp>
        <p:nvSpPr>
          <p:cNvPr id="11" name="TextBox 11"/>
          <p:cNvSpPr txBox="1"/>
          <p:nvPr/>
        </p:nvSpPr>
        <p:spPr>
          <a:xfrm>
            <a:off x="16527141" y="395283"/>
            <a:ext cx="1260688" cy="405765"/>
          </a:xfrm>
          <a:prstGeom prst="rect">
            <a:avLst/>
          </a:prstGeom>
        </p:spPr>
        <p:txBody>
          <a:bodyPr lIns="0" tIns="0" rIns="0" bIns="0" rtlCol="0" anchor="t">
            <a:spAutoFit/>
          </a:bodyPr>
          <a:lstStyle/>
          <a:p>
            <a:pPr algn="l">
              <a:lnSpc>
                <a:spcPts val="3359"/>
              </a:lnSpc>
            </a:pPr>
            <a:r>
              <a:rPr lang="en-US" sz="2400" spc="72" dirty="0">
                <a:solidFill>
                  <a:srgbClr val="FFFFFF"/>
                </a:solidFill>
                <a:latin typeface="Muli"/>
                <a:ea typeface="Muli"/>
                <a:cs typeface="Muli"/>
                <a:sym typeface="Muli"/>
              </a:rPr>
              <a:t>11 of 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62546" y="-64749"/>
            <a:ext cx="10933925" cy="12225339"/>
            <a:chOff x="0" y="0"/>
            <a:chExt cx="2879717" cy="3219842"/>
          </a:xfrm>
        </p:grpSpPr>
        <p:sp>
          <p:nvSpPr>
            <p:cNvPr id="3" name="Freeform 3"/>
            <p:cNvSpPr/>
            <p:nvPr/>
          </p:nvSpPr>
          <p:spPr>
            <a:xfrm>
              <a:off x="0" y="0"/>
              <a:ext cx="2879717" cy="3219842"/>
            </a:xfrm>
            <a:custGeom>
              <a:avLst/>
              <a:gdLst/>
              <a:ahLst/>
              <a:cxnLst/>
              <a:rect l="l" t="t" r="r" b="b"/>
              <a:pathLst>
                <a:path w="2879717" h="3219842">
                  <a:moveTo>
                    <a:pt x="0" y="0"/>
                  </a:moveTo>
                  <a:lnTo>
                    <a:pt x="2879717" y="0"/>
                  </a:lnTo>
                  <a:lnTo>
                    <a:pt x="2879717" y="3219842"/>
                  </a:lnTo>
                  <a:lnTo>
                    <a:pt x="0" y="3219842"/>
                  </a:lnTo>
                  <a:close/>
                </a:path>
              </a:pathLst>
            </a:custGeom>
            <a:solidFill>
              <a:srgbClr val="69577D"/>
            </a:solidFill>
          </p:spPr>
          <p:txBody>
            <a:bodyPr/>
            <a:lstStyle/>
            <a:p>
              <a:endParaRPr lang="en-US"/>
            </a:p>
          </p:txBody>
        </p:sp>
        <p:sp>
          <p:nvSpPr>
            <p:cNvPr id="4" name="TextBox 4"/>
            <p:cNvSpPr txBox="1"/>
            <p:nvPr/>
          </p:nvSpPr>
          <p:spPr>
            <a:xfrm>
              <a:off x="0" y="-47625"/>
              <a:ext cx="2879717" cy="326746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3269696" y="4230617"/>
            <a:ext cx="2514651" cy="4736500"/>
          </a:xfrm>
          <a:custGeom>
            <a:avLst/>
            <a:gdLst/>
            <a:ahLst/>
            <a:cxnLst/>
            <a:rect l="l" t="t" r="r" b="b"/>
            <a:pathLst>
              <a:path w="2514651" h="4736500">
                <a:moveTo>
                  <a:pt x="2514651" y="0"/>
                </a:moveTo>
                <a:lnTo>
                  <a:pt x="0" y="0"/>
                </a:lnTo>
                <a:lnTo>
                  <a:pt x="0" y="4736500"/>
                </a:lnTo>
                <a:lnTo>
                  <a:pt x="2514651" y="4736500"/>
                </a:lnTo>
                <a:lnTo>
                  <a:pt x="25146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654568" y="1319883"/>
            <a:ext cx="2215956" cy="3553282"/>
          </a:xfrm>
          <a:custGeom>
            <a:avLst/>
            <a:gdLst/>
            <a:ahLst/>
            <a:cxnLst/>
            <a:rect l="l" t="t" r="r" b="b"/>
            <a:pathLst>
              <a:path w="2215956" h="3553282">
                <a:moveTo>
                  <a:pt x="0" y="0"/>
                </a:moveTo>
                <a:lnTo>
                  <a:pt x="2215956" y="0"/>
                </a:lnTo>
                <a:lnTo>
                  <a:pt x="2215956" y="3553282"/>
                </a:lnTo>
                <a:lnTo>
                  <a:pt x="0" y="3553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667305" y="2686629"/>
            <a:ext cx="5629476" cy="2272261"/>
          </a:xfrm>
          <a:custGeom>
            <a:avLst/>
            <a:gdLst/>
            <a:ahLst/>
            <a:cxnLst/>
            <a:rect l="l" t="t" r="r" b="b"/>
            <a:pathLst>
              <a:path w="5629476" h="2272261">
                <a:moveTo>
                  <a:pt x="0" y="0"/>
                </a:moveTo>
                <a:lnTo>
                  <a:pt x="5629476" y="0"/>
                </a:lnTo>
                <a:lnTo>
                  <a:pt x="5629476" y="2272261"/>
                </a:lnTo>
                <a:lnTo>
                  <a:pt x="0" y="2272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2230866" y="6842637"/>
            <a:ext cx="2077659" cy="1378810"/>
          </a:xfrm>
          <a:custGeom>
            <a:avLst/>
            <a:gdLst/>
            <a:ahLst/>
            <a:cxnLst/>
            <a:rect l="l" t="t" r="r" b="b"/>
            <a:pathLst>
              <a:path w="2077659" h="1378810">
                <a:moveTo>
                  <a:pt x="0" y="0"/>
                </a:moveTo>
                <a:lnTo>
                  <a:pt x="2077660" y="0"/>
                </a:lnTo>
                <a:lnTo>
                  <a:pt x="2077660" y="1378810"/>
                </a:lnTo>
                <a:lnTo>
                  <a:pt x="0" y="1378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6285030" y="8221447"/>
            <a:ext cx="1692411" cy="1692411"/>
          </a:xfrm>
          <a:custGeom>
            <a:avLst/>
            <a:gdLst/>
            <a:ahLst/>
            <a:cxnLst/>
            <a:rect l="l" t="t" r="r" b="b"/>
            <a:pathLst>
              <a:path w="1692411" h="1692411">
                <a:moveTo>
                  <a:pt x="0" y="0"/>
                </a:moveTo>
                <a:lnTo>
                  <a:pt x="1692410" y="0"/>
                </a:lnTo>
                <a:lnTo>
                  <a:pt x="1692410" y="1692410"/>
                </a:lnTo>
                <a:lnTo>
                  <a:pt x="0" y="1692410"/>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1705206" y="1958284"/>
            <a:ext cx="7836158" cy="1656715"/>
          </a:xfrm>
          <a:prstGeom prst="rect">
            <a:avLst/>
          </a:prstGeom>
        </p:spPr>
        <p:txBody>
          <a:bodyPr lIns="0" tIns="0" rIns="0" bIns="0" rtlCol="0" anchor="t">
            <a:spAutoFit/>
          </a:bodyPr>
          <a:lstStyle/>
          <a:p>
            <a:pPr marL="0" lvl="0" indent="0" algn="l">
              <a:lnSpc>
                <a:spcPts val="6229"/>
              </a:lnSpc>
              <a:spcBef>
                <a:spcPct val="0"/>
              </a:spcBef>
            </a:pPr>
            <a:r>
              <a:rPr lang="en-US" sz="6999" b="1" u="none" strike="noStrike">
                <a:solidFill>
                  <a:srgbClr val="69577D"/>
                </a:solidFill>
                <a:latin typeface="Nunito Sans Heavy"/>
                <a:ea typeface="Nunito Sans Heavy"/>
                <a:cs typeface="Nunito Sans Heavy"/>
                <a:sym typeface="Nunito Sans Heavy"/>
              </a:rPr>
              <a:t>ready to make a difference?</a:t>
            </a:r>
          </a:p>
        </p:txBody>
      </p:sp>
      <p:sp>
        <p:nvSpPr>
          <p:cNvPr id="11" name="TextBox 11"/>
          <p:cNvSpPr txBox="1"/>
          <p:nvPr/>
        </p:nvSpPr>
        <p:spPr>
          <a:xfrm>
            <a:off x="1705206" y="4920790"/>
            <a:ext cx="7836158" cy="1759777"/>
          </a:xfrm>
          <a:prstGeom prst="rect">
            <a:avLst/>
          </a:prstGeom>
        </p:spPr>
        <p:txBody>
          <a:bodyPr lIns="0" tIns="0" rIns="0" bIns="0" rtlCol="0" anchor="t">
            <a:spAutoFit/>
          </a:bodyPr>
          <a:lstStyle/>
          <a:p>
            <a:pPr marL="539749" lvl="1" indent="-269875" algn="l">
              <a:lnSpc>
                <a:spcPts val="3499"/>
              </a:lnSpc>
              <a:buFont typeface="Arial"/>
              <a:buChar char="•"/>
            </a:pPr>
            <a:r>
              <a:rPr lang="en-US" sz="2499" u="none" strike="noStrike" dirty="0">
                <a:solidFill>
                  <a:srgbClr val="181616"/>
                </a:solidFill>
                <a:latin typeface="Muli"/>
                <a:ea typeface="Muli"/>
                <a:cs typeface="Muli"/>
                <a:sym typeface="Muli"/>
              </a:rPr>
              <a:t>Submit your signed forms and VSC (Vulnerable Sector Check).</a:t>
            </a:r>
          </a:p>
          <a:p>
            <a:pPr marL="539749" lvl="1" indent="-269875" algn="l">
              <a:lnSpc>
                <a:spcPts val="3499"/>
              </a:lnSpc>
              <a:buFont typeface="Arial"/>
              <a:buChar char="•"/>
            </a:pPr>
            <a:r>
              <a:rPr lang="en-US" sz="2499" u="none" strike="noStrike" dirty="0">
                <a:solidFill>
                  <a:srgbClr val="181616"/>
                </a:solidFill>
                <a:latin typeface="Muli"/>
                <a:ea typeface="Muli"/>
                <a:cs typeface="Muli"/>
                <a:sym typeface="Muli"/>
              </a:rPr>
              <a:t>Schedule your availability (</a:t>
            </a:r>
            <a:r>
              <a:rPr lang="en-US" sz="2499" dirty="0">
                <a:solidFill>
                  <a:srgbClr val="181616"/>
                </a:solidFill>
                <a:latin typeface="Muli"/>
                <a:ea typeface="Muli"/>
                <a:cs typeface="Muli"/>
                <a:sym typeface="Muli"/>
              </a:rPr>
              <a:t>Availability Form</a:t>
            </a:r>
            <a:r>
              <a:rPr lang="en-US" sz="2499" u="none" strike="noStrike" dirty="0">
                <a:solidFill>
                  <a:srgbClr val="181616"/>
                </a:solidFill>
                <a:latin typeface="Muli"/>
                <a:ea typeface="Muli"/>
                <a:cs typeface="Muli"/>
                <a:sym typeface="Muli"/>
              </a:rPr>
              <a:t>)</a:t>
            </a:r>
          </a:p>
          <a:p>
            <a:pPr marL="539749" lvl="1" indent="-269875" algn="l">
              <a:lnSpc>
                <a:spcPts val="3499"/>
              </a:lnSpc>
              <a:spcBef>
                <a:spcPct val="0"/>
              </a:spcBef>
              <a:buFont typeface="Arial"/>
              <a:buChar char="•"/>
            </a:pPr>
            <a:r>
              <a:rPr lang="en-US" sz="2499" u="none" strike="noStrike" dirty="0">
                <a:solidFill>
                  <a:srgbClr val="181616"/>
                </a:solidFill>
                <a:latin typeface="Muli"/>
                <a:ea typeface="Muli"/>
                <a:cs typeface="Muli"/>
                <a:sym typeface="Muli"/>
              </a:rPr>
              <a:t>Complete the trainings that were listed.</a:t>
            </a:r>
          </a:p>
        </p:txBody>
      </p:sp>
      <p:sp>
        <p:nvSpPr>
          <p:cNvPr id="12" name="TextBox 12"/>
          <p:cNvSpPr txBox="1"/>
          <p:nvPr/>
        </p:nvSpPr>
        <p:spPr>
          <a:xfrm>
            <a:off x="1705206" y="4211567"/>
            <a:ext cx="7836158" cy="396875"/>
          </a:xfrm>
          <a:prstGeom prst="rect">
            <a:avLst/>
          </a:prstGeom>
        </p:spPr>
        <p:txBody>
          <a:bodyPr lIns="0" tIns="0" rIns="0" bIns="0" rtlCol="0" anchor="t">
            <a:spAutoFit/>
          </a:bodyPr>
          <a:lstStyle/>
          <a:p>
            <a:pPr marL="0" lvl="0" indent="0" algn="l">
              <a:lnSpc>
                <a:spcPts val="3249"/>
              </a:lnSpc>
              <a:spcBef>
                <a:spcPct val="0"/>
              </a:spcBef>
            </a:pPr>
            <a:r>
              <a:rPr lang="en-US" sz="2499" b="1" u="none" strike="noStrike" spc="99">
                <a:solidFill>
                  <a:srgbClr val="181616"/>
                </a:solidFill>
                <a:latin typeface="Muli Ultra-Bold"/>
                <a:ea typeface="Muli Ultra-Bold"/>
                <a:cs typeface="Muli Ultra-Bold"/>
                <a:sym typeface="Muli Ultra-Bold"/>
              </a:rPr>
              <a:t>NEXT STEPS:</a:t>
            </a:r>
          </a:p>
        </p:txBody>
      </p:sp>
      <p:sp>
        <p:nvSpPr>
          <p:cNvPr id="13" name="TextBox 13"/>
          <p:cNvSpPr txBox="1"/>
          <p:nvPr/>
        </p:nvSpPr>
        <p:spPr>
          <a:xfrm>
            <a:off x="1705206" y="7668997"/>
            <a:ext cx="9822949" cy="1047750"/>
          </a:xfrm>
          <a:prstGeom prst="rect">
            <a:avLst/>
          </a:prstGeom>
        </p:spPr>
        <p:txBody>
          <a:bodyPr lIns="0" tIns="0" rIns="0" bIns="0" rtlCol="0" anchor="t">
            <a:spAutoFit/>
          </a:bodyPr>
          <a:lstStyle/>
          <a:p>
            <a:pPr algn="l">
              <a:lnSpc>
                <a:spcPts val="4200"/>
              </a:lnSpc>
              <a:spcBef>
                <a:spcPct val="0"/>
              </a:spcBef>
            </a:pPr>
            <a:r>
              <a:rPr lang="en-US" sz="3000" u="none" strike="noStrike" dirty="0">
                <a:solidFill>
                  <a:srgbClr val="181616"/>
                </a:solidFill>
                <a:latin typeface="Muli"/>
                <a:ea typeface="Muli"/>
                <a:cs typeface="Muli"/>
                <a:sym typeface="Muli"/>
              </a:rPr>
              <a:t>Email </a:t>
            </a:r>
            <a:r>
              <a:rPr lang="en-US" sz="3000" b="1" u="none" strike="noStrike" dirty="0">
                <a:solidFill>
                  <a:srgbClr val="69577D"/>
                </a:solidFill>
                <a:latin typeface="Muli Bold"/>
                <a:ea typeface="Muli Bold"/>
                <a:cs typeface="Muli Bold"/>
                <a:sym typeface="Muli Bold"/>
              </a:rPr>
              <a:t>archana.velu@neph.ca </a:t>
            </a:r>
            <a:r>
              <a:rPr lang="en-US" sz="3000" u="none" strike="noStrike" dirty="0">
                <a:solidFill>
                  <a:srgbClr val="181616"/>
                </a:solidFill>
                <a:latin typeface="Muli"/>
                <a:ea typeface="Muli"/>
                <a:cs typeface="Muli"/>
                <a:sym typeface="Muli"/>
              </a:rPr>
              <a:t>or</a:t>
            </a:r>
            <a:r>
              <a:rPr lang="en-US" sz="3000" b="1" u="none" strike="noStrike" dirty="0">
                <a:solidFill>
                  <a:srgbClr val="69577D"/>
                </a:solidFill>
                <a:latin typeface="Muli Bold"/>
                <a:ea typeface="Muli Bold"/>
                <a:cs typeface="Muli Bold"/>
                <a:sym typeface="Muli Bold"/>
              </a:rPr>
              <a:t> erika.lamothe@neph.ca </a:t>
            </a:r>
            <a:r>
              <a:rPr lang="en-US" sz="3000" u="none" strike="noStrike" dirty="0">
                <a:solidFill>
                  <a:srgbClr val="181616"/>
                </a:solidFill>
                <a:latin typeface="Muli"/>
                <a:ea typeface="Muli"/>
                <a:cs typeface="Muli"/>
                <a:sym typeface="Muli"/>
              </a:rPr>
              <a:t>for more info or queries</a:t>
            </a:r>
          </a:p>
        </p:txBody>
      </p:sp>
      <p:sp>
        <p:nvSpPr>
          <p:cNvPr id="14" name="TextBox 14"/>
          <p:cNvSpPr txBox="1"/>
          <p:nvPr/>
        </p:nvSpPr>
        <p:spPr>
          <a:xfrm>
            <a:off x="16527141" y="395283"/>
            <a:ext cx="1260688" cy="405765"/>
          </a:xfrm>
          <a:prstGeom prst="rect">
            <a:avLst/>
          </a:prstGeom>
        </p:spPr>
        <p:txBody>
          <a:bodyPr lIns="0" tIns="0" rIns="0" bIns="0" rtlCol="0" anchor="t">
            <a:spAutoFit/>
          </a:bodyPr>
          <a:lstStyle/>
          <a:p>
            <a:pPr algn="l">
              <a:lnSpc>
                <a:spcPts val="3359"/>
              </a:lnSpc>
            </a:pPr>
            <a:r>
              <a:rPr lang="en-US" sz="2400" spc="72" dirty="0">
                <a:solidFill>
                  <a:srgbClr val="FFFFFF"/>
                </a:solidFill>
                <a:latin typeface="Muli"/>
                <a:ea typeface="Muli"/>
                <a:cs typeface="Muli"/>
                <a:sym typeface="Muli"/>
              </a:rPr>
              <a:t>12 of 13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14012" y="1577440"/>
            <a:ext cx="4836967" cy="4908361"/>
          </a:xfrm>
          <a:custGeom>
            <a:avLst/>
            <a:gdLst/>
            <a:ahLst/>
            <a:cxnLst/>
            <a:rect l="l" t="t" r="r" b="b"/>
            <a:pathLst>
              <a:path w="4836967" h="4908361">
                <a:moveTo>
                  <a:pt x="0" y="0"/>
                </a:moveTo>
                <a:lnTo>
                  <a:pt x="4836966" y="0"/>
                </a:lnTo>
                <a:lnTo>
                  <a:pt x="4836966" y="4908361"/>
                </a:lnTo>
                <a:lnTo>
                  <a:pt x="0" y="4908361"/>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9258300"/>
            <a:ext cx="3044165" cy="3086100"/>
            <a:chOff x="0" y="0"/>
            <a:chExt cx="801755" cy="812800"/>
          </a:xfrm>
        </p:grpSpPr>
        <p:sp>
          <p:nvSpPr>
            <p:cNvPr id="4" name="Freeform 4"/>
            <p:cNvSpPr/>
            <p:nvPr/>
          </p:nvSpPr>
          <p:spPr>
            <a:xfrm>
              <a:off x="0" y="0"/>
              <a:ext cx="801755" cy="812800"/>
            </a:xfrm>
            <a:custGeom>
              <a:avLst/>
              <a:gdLst/>
              <a:ahLst/>
              <a:cxnLst/>
              <a:rect l="l" t="t" r="r" b="b"/>
              <a:pathLst>
                <a:path w="801755" h="812800">
                  <a:moveTo>
                    <a:pt x="0" y="0"/>
                  </a:moveTo>
                  <a:lnTo>
                    <a:pt x="801755" y="0"/>
                  </a:lnTo>
                  <a:lnTo>
                    <a:pt x="801755" y="812800"/>
                  </a:lnTo>
                  <a:lnTo>
                    <a:pt x="0" y="812800"/>
                  </a:lnTo>
                  <a:close/>
                </a:path>
              </a:pathLst>
            </a:custGeom>
            <a:solidFill>
              <a:srgbClr val="FBBD2F"/>
            </a:solidFill>
          </p:spPr>
          <p:txBody>
            <a:bodyPr/>
            <a:lstStyle/>
            <a:p>
              <a:endParaRPr lang="en-US"/>
            </a:p>
          </p:txBody>
        </p:sp>
        <p:sp>
          <p:nvSpPr>
            <p:cNvPr id="5" name="TextBox 5"/>
            <p:cNvSpPr txBox="1"/>
            <p:nvPr/>
          </p:nvSpPr>
          <p:spPr>
            <a:xfrm>
              <a:off x="0" y="-38100"/>
              <a:ext cx="801755" cy="85090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44165" y="9258300"/>
            <a:ext cx="3044165" cy="3086100"/>
            <a:chOff x="0" y="0"/>
            <a:chExt cx="801755" cy="812800"/>
          </a:xfrm>
        </p:grpSpPr>
        <p:sp>
          <p:nvSpPr>
            <p:cNvPr id="7" name="Freeform 7"/>
            <p:cNvSpPr/>
            <p:nvPr/>
          </p:nvSpPr>
          <p:spPr>
            <a:xfrm>
              <a:off x="0" y="0"/>
              <a:ext cx="801755" cy="812800"/>
            </a:xfrm>
            <a:custGeom>
              <a:avLst/>
              <a:gdLst/>
              <a:ahLst/>
              <a:cxnLst/>
              <a:rect l="l" t="t" r="r" b="b"/>
              <a:pathLst>
                <a:path w="801755" h="812800">
                  <a:moveTo>
                    <a:pt x="0" y="0"/>
                  </a:moveTo>
                  <a:lnTo>
                    <a:pt x="801755" y="0"/>
                  </a:lnTo>
                  <a:lnTo>
                    <a:pt x="801755" y="812800"/>
                  </a:lnTo>
                  <a:lnTo>
                    <a:pt x="0" y="812800"/>
                  </a:lnTo>
                  <a:close/>
                </a:path>
              </a:pathLst>
            </a:custGeom>
            <a:solidFill>
              <a:srgbClr val="D41E45"/>
            </a:solidFill>
          </p:spPr>
          <p:txBody>
            <a:bodyPr/>
            <a:lstStyle/>
            <a:p>
              <a:endParaRPr lang="en-US"/>
            </a:p>
          </p:txBody>
        </p:sp>
        <p:sp>
          <p:nvSpPr>
            <p:cNvPr id="8" name="TextBox 8"/>
            <p:cNvSpPr txBox="1"/>
            <p:nvPr/>
          </p:nvSpPr>
          <p:spPr>
            <a:xfrm>
              <a:off x="0" y="-38100"/>
              <a:ext cx="801755" cy="850900"/>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6088330" y="9258300"/>
            <a:ext cx="3044165" cy="3086100"/>
            <a:chOff x="0" y="0"/>
            <a:chExt cx="801755" cy="812800"/>
          </a:xfrm>
        </p:grpSpPr>
        <p:sp>
          <p:nvSpPr>
            <p:cNvPr id="10" name="Freeform 10"/>
            <p:cNvSpPr/>
            <p:nvPr/>
          </p:nvSpPr>
          <p:spPr>
            <a:xfrm>
              <a:off x="0" y="0"/>
              <a:ext cx="801755" cy="812800"/>
            </a:xfrm>
            <a:custGeom>
              <a:avLst/>
              <a:gdLst/>
              <a:ahLst/>
              <a:cxnLst/>
              <a:rect l="l" t="t" r="r" b="b"/>
              <a:pathLst>
                <a:path w="801755" h="812800">
                  <a:moveTo>
                    <a:pt x="0" y="0"/>
                  </a:moveTo>
                  <a:lnTo>
                    <a:pt x="801755" y="0"/>
                  </a:lnTo>
                  <a:lnTo>
                    <a:pt x="801755" y="812800"/>
                  </a:lnTo>
                  <a:lnTo>
                    <a:pt x="0" y="812800"/>
                  </a:lnTo>
                  <a:close/>
                </a:path>
              </a:pathLst>
            </a:custGeom>
            <a:solidFill>
              <a:srgbClr val="087F67"/>
            </a:solidFill>
          </p:spPr>
          <p:txBody>
            <a:bodyPr/>
            <a:lstStyle/>
            <a:p>
              <a:endParaRPr lang="en-US"/>
            </a:p>
          </p:txBody>
        </p:sp>
        <p:sp>
          <p:nvSpPr>
            <p:cNvPr id="11" name="TextBox 11"/>
            <p:cNvSpPr txBox="1"/>
            <p:nvPr/>
          </p:nvSpPr>
          <p:spPr>
            <a:xfrm>
              <a:off x="0" y="-38100"/>
              <a:ext cx="801755" cy="850900"/>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9132495" y="9258300"/>
            <a:ext cx="3044165" cy="3086100"/>
            <a:chOff x="0" y="0"/>
            <a:chExt cx="801755" cy="812800"/>
          </a:xfrm>
        </p:grpSpPr>
        <p:sp>
          <p:nvSpPr>
            <p:cNvPr id="13" name="Freeform 13"/>
            <p:cNvSpPr/>
            <p:nvPr/>
          </p:nvSpPr>
          <p:spPr>
            <a:xfrm>
              <a:off x="0" y="0"/>
              <a:ext cx="801755" cy="812800"/>
            </a:xfrm>
            <a:custGeom>
              <a:avLst/>
              <a:gdLst/>
              <a:ahLst/>
              <a:cxnLst/>
              <a:rect l="l" t="t" r="r" b="b"/>
              <a:pathLst>
                <a:path w="801755" h="812800">
                  <a:moveTo>
                    <a:pt x="0" y="0"/>
                  </a:moveTo>
                  <a:lnTo>
                    <a:pt x="801755" y="0"/>
                  </a:lnTo>
                  <a:lnTo>
                    <a:pt x="801755" y="812800"/>
                  </a:lnTo>
                  <a:lnTo>
                    <a:pt x="0" y="812800"/>
                  </a:lnTo>
                  <a:close/>
                </a:path>
              </a:pathLst>
            </a:custGeom>
            <a:solidFill>
              <a:srgbClr val="F08621"/>
            </a:solidFill>
          </p:spPr>
          <p:txBody>
            <a:bodyPr/>
            <a:lstStyle/>
            <a:p>
              <a:endParaRPr lang="en-US"/>
            </a:p>
          </p:txBody>
        </p:sp>
        <p:sp>
          <p:nvSpPr>
            <p:cNvPr id="14" name="TextBox 14"/>
            <p:cNvSpPr txBox="1"/>
            <p:nvPr/>
          </p:nvSpPr>
          <p:spPr>
            <a:xfrm>
              <a:off x="0" y="-38100"/>
              <a:ext cx="801755" cy="850900"/>
            </a:xfrm>
            <a:prstGeom prst="rect">
              <a:avLst/>
            </a:prstGeom>
          </p:spPr>
          <p:txBody>
            <a:bodyPr lIns="50800" tIns="50800" rIns="50800" bIns="50800" rtlCol="0" anchor="ctr"/>
            <a:lstStyle/>
            <a:p>
              <a:pPr algn="ctr">
                <a:lnSpc>
                  <a:spcPts val="3499"/>
                </a:lnSpc>
              </a:pPr>
              <a:endParaRPr/>
            </a:p>
          </p:txBody>
        </p:sp>
      </p:grpSp>
      <p:grpSp>
        <p:nvGrpSpPr>
          <p:cNvPr id="15" name="Group 15"/>
          <p:cNvGrpSpPr/>
          <p:nvPr/>
        </p:nvGrpSpPr>
        <p:grpSpPr>
          <a:xfrm>
            <a:off x="12176660" y="9258300"/>
            <a:ext cx="3044165" cy="3086100"/>
            <a:chOff x="0" y="0"/>
            <a:chExt cx="801755" cy="812800"/>
          </a:xfrm>
        </p:grpSpPr>
        <p:sp>
          <p:nvSpPr>
            <p:cNvPr id="16" name="Freeform 16"/>
            <p:cNvSpPr/>
            <p:nvPr/>
          </p:nvSpPr>
          <p:spPr>
            <a:xfrm>
              <a:off x="0" y="0"/>
              <a:ext cx="801755" cy="812800"/>
            </a:xfrm>
            <a:custGeom>
              <a:avLst/>
              <a:gdLst/>
              <a:ahLst/>
              <a:cxnLst/>
              <a:rect l="l" t="t" r="r" b="b"/>
              <a:pathLst>
                <a:path w="801755" h="812800">
                  <a:moveTo>
                    <a:pt x="0" y="0"/>
                  </a:moveTo>
                  <a:lnTo>
                    <a:pt x="801755" y="0"/>
                  </a:lnTo>
                  <a:lnTo>
                    <a:pt x="801755" y="812800"/>
                  </a:lnTo>
                  <a:lnTo>
                    <a:pt x="0" y="812800"/>
                  </a:lnTo>
                  <a:close/>
                </a:path>
              </a:pathLst>
            </a:custGeom>
            <a:solidFill>
              <a:srgbClr val="4BBBB5"/>
            </a:solidFill>
          </p:spPr>
          <p:txBody>
            <a:bodyPr/>
            <a:lstStyle/>
            <a:p>
              <a:endParaRPr lang="en-US"/>
            </a:p>
          </p:txBody>
        </p:sp>
        <p:sp>
          <p:nvSpPr>
            <p:cNvPr id="17" name="TextBox 17"/>
            <p:cNvSpPr txBox="1"/>
            <p:nvPr/>
          </p:nvSpPr>
          <p:spPr>
            <a:xfrm>
              <a:off x="0" y="-38100"/>
              <a:ext cx="801755" cy="850900"/>
            </a:xfrm>
            <a:prstGeom prst="rect">
              <a:avLst/>
            </a:prstGeom>
          </p:spPr>
          <p:txBody>
            <a:bodyPr lIns="50800" tIns="50800" rIns="50800" bIns="50800" rtlCol="0" anchor="ctr"/>
            <a:lstStyle/>
            <a:p>
              <a:pPr algn="ctr">
                <a:lnSpc>
                  <a:spcPts val="3499"/>
                </a:lnSpc>
              </a:pPr>
              <a:endParaRPr/>
            </a:p>
          </p:txBody>
        </p:sp>
      </p:grpSp>
      <p:grpSp>
        <p:nvGrpSpPr>
          <p:cNvPr id="18" name="Group 18"/>
          <p:cNvGrpSpPr/>
          <p:nvPr/>
        </p:nvGrpSpPr>
        <p:grpSpPr>
          <a:xfrm>
            <a:off x="15220825" y="9258300"/>
            <a:ext cx="3556658" cy="3086100"/>
            <a:chOff x="0" y="0"/>
            <a:chExt cx="936733" cy="812800"/>
          </a:xfrm>
        </p:grpSpPr>
        <p:sp>
          <p:nvSpPr>
            <p:cNvPr id="19" name="Freeform 19"/>
            <p:cNvSpPr/>
            <p:nvPr/>
          </p:nvSpPr>
          <p:spPr>
            <a:xfrm>
              <a:off x="0" y="0"/>
              <a:ext cx="936733" cy="812800"/>
            </a:xfrm>
            <a:custGeom>
              <a:avLst/>
              <a:gdLst/>
              <a:ahLst/>
              <a:cxnLst/>
              <a:rect l="l" t="t" r="r" b="b"/>
              <a:pathLst>
                <a:path w="936733" h="812800">
                  <a:moveTo>
                    <a:pt x="0" y="0"/>
                  </a:moveTo>
                  <a:lnTo>
                    <a:pt x="936733" y="0"/>
                  </a:lnTo>
                  <a:lnTo>
                    <a:pt x="936733" y="812800"/>
                  </a:lnTo>
                  <a:lnTo>
                    <a:pt x="0" y="812800"/>
                  </a:lnTo>
                  <a:close/>
                </a:path>
              </a:pathLst>
            </a:custGeom>
            <a:solidFill>
              <a:srgbClr val="69577D"/>
            </a:solidFill>
          </p:spPr>
          <p:txBody>
            <a:bodyPr/>
            <a:lstStyle/>
            <a:p>
              <a:endParaRPr lang="en-US"/>
            </a:p>
          </p:txBody>
        </p:sp>
        <p:sp>
          <p:nvSpPr>
            <p:cNvPr id="20" name="TextBox 20"/>
            <p:cNvSpPr txBox="1"/>
            <p:nvPr/>
          </p:nvSpPr>
          <p:spPr>
            <a:xfrm>
              <a:off x="0" y="-38100"/>
              <a:ext cx="936733" cy="850900"/>
            </a:xfrm>
            <a:prstGeom prst="rect">
              <a:avLst/>
            </a:prstGeom>
          </p:spPr>
          <p:txBody>
            <a:bodyPr lIns="50800" tIns="50800" rIns="50800" bIns="50800" rtlCol="0" anchor="ctr"/>
            <a:lstStyle/>
            <a:p>
              <a:pPr algn="ctr">
                <a:lnSpc>
                  <a:spcPts val="3499"/>
                </a:lnSpc>
              </a:pPr>
              <a:endParaRPr/>
            </a:p>
          </p:txBody>
        </p:sp>
      </p:grpSp>
      <p:sp>
        <p:nvSpPr>
          <p:cNvPr id="21" name="Freeform 21"/>
          <p:cNvSpPr/>
          <p:nvPr/>
        </p:nvSpPr>
        <p:spPr>
          <a:xfrm>
            <a:off x="5766880" y="6837175"/>
            <a:ext cx="642900" cy="642900"/>
          </a:xfrm>
          <a:custGeom>
            <a:avLst/>
            <a:gdLst/>
            <a:ahLst/>
            <a:cxnLst/>
            <a:rect l="l" t="t" r="r" b="b"/>
            <a:pathLst>
              <a:path w="642900" h="642900">
                <a:moveTo>
                  <a:pt x="0" y="0"/>
                </a:moveTo>
                <a:lnTo>
                  <a:pt x="642900" y="0"/>
                </a:lnTo>
                <a:lnTo>
                  <a:pt x="642900" y="642900"/>
                </a:lnTo>
                <a:lnTo>
                  <a:pt x="0" y="642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2681044" y="7565625"/>
            <a:ext cx="726243" cy="726243"/>
          </a:xfrm>
          <a:custGeom>
            <a:avLst/>
            <a:gdLst/>
            <a:ahLst/>
            <a:cxnLst/>
            <a:rect l="l" t="t" r="r" b="b"/>
            <a:pathLst>
              <a:path w="726243" h="726243">
                <a:moveTo>
                  <a:pt x="0" y="0"/>
                </a:moveTo>
                <a:lnTo>
                  <a:pt x="726242" y="0"/>
                </a:lnTo>
                <a:lnTo>
                  <a:pt x="726242" y="726242"/>
                </a:lnTo>
                <a:lnTo>
                  <a:pt x="0" y="726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TextBox 23"/>
          <p:cNvSpPr txBox="1"/>
          <p:nvPr/>
        </p:nvSpPr>
        <p:spPr>
          <a:xfrm>
            <a:off x="6094073" y="6995353"/>
            <a:ext cx="7147789" cy="440844"/>
          </a:xfrm>
          <a:prstGeom prst="rect">
            <a:avLst/>
          </a:prstGeom>
        </p:spPr>
        <p:txBody>
          <a:bodyPr lIns="0" tIns="0" rIns="0" bIns="0" rtlCol="0" anchor="t">
            <a:spAutoFit/>
          </a:bodyPr>
          <a:lstStyle/>
          <a:p>
            <a:pPr algn="ctr">
              <a:lnSpc>
                <a:spcPts val="3290"/>
              </a:lnSpc>
            </a:pPr>
            <a:r>
              <a:rPr lang="en-US" sz="3697" u="sng">
                <a:solidFill>
                  <a:srgbClr val="69577D"/>
                </a:solidFill>
                <a:latin typeface="Nunito Sans"/>
                <a:ea typeface="Nunito Sans"/>
                <a:cs typeface="Nunito Sans"/>
                <a:sym typeface="Nunito Sans"/>
                <a:hlinkClick r:id="rId7" tooltip="https://timiskamingyouth.ca"/>
              </a:rPr>
              <a:t>https://timiskamingyouth.ca/</a:t>
            </a:r>
          </a:p>
        </p:txBody>
      </p:sp>
      <p:sp>
        <p:nvSpPr>
          <p:cNvPr id="24" name="TextBox 24"/>
          <p:cNvSpPr txBox="1"/>
          <p:nvPr/>
        </p:nvSpPr>
        <p:spPr>
          <a:xfrm>
            <a:off x="2865415" y="7765474"/>
            <a:ext cx="12534161" cy="440844"/>
          </a:xfrm>
          <a:prstGeom prst="rect">
            <a:avLst/>
          </a:prstGeom>
        </p:spPr>
        <p:txBody>
          <a:bodyPr lIns="0" tIns="0" rIns="0" bIns="0" rtlCol="0" anchor="t">
            <a:spAutoFit/>
          </a:bodyPr>
          <a:lstStyle/>
          <a:p>
            <a:pPr algn="ctr">
              <a:lnSpc>
                <a:spcPts val="3290"/>
              </a:lnSpc>
            </a:pPr>
            <a:r>
              <a:rPr lang="en-US" sz="3697" u="sng">
                <a:solidFill>
                  <a:srgbClr val="69577D"/>
                </a:solidFill>
                <a:latin typeface="Nunito Sans"/>
                <a:ea typeface="Nunito Sans"/>
                <a:cs typeface="Nunito Sans"/>
                <a:sym typeface="Nunito Sans"/>
                <a:hlinkClick r:id="rId8" tooltip="https://www.facebook.com/planetyouthtimiskaming"/>
              </a:rPr>
              <a:t>https://www.facebook.com/planetyouthtimiskaming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7997"/>
        </a:solidFill>
        <a:effectLst/>
      </p:bgPr>
    </p:bg>
    <p:spTree>
      <p:nvGrpSpPr>
        <p:cNvPr id="1" name=""/>
        <p:cNvGrpSpPr/>
        <p:nvPr/>
      </p:nvGrpSpPr>
      <p:grpSpPr>
        <a:xfrm>
          <a:off x="0" y="0"/>
          <a:ext cx="0" cy="0"/>
          <a:chOff x="0" y="0"/>
          <a:chExt cx="0" cy="0"/>
        </a:xfrm>
      </p:grpSpPr>
      <p:sp>
        <p:nvSpPr>
          <p:cNvPr id="2" name="TextBox 2"/>
          <p:cNvSpPr txBox="1"/>
          <p:nvPr/>
        </p:nvSpPr>
        <p:spPr>
          <a:xfrm>
            <a:off x="1519406" y="2899203"/>
            <a:ext cx="8525149" cy="5232400"/>
          </a:xfrm>
          <a:prstGeom prst="rect">
            <a:avLst/>
          </a:prstGeom>
        </p:spPr>
        <p:txBody>
          <a:bodyPr lIns="0" tIns="0" rIns="0" bIns="0" rtlCol="0" anchor="t">
            <a:spAutoFit/>
          </a:bodyPr>
          <a:lstStyle/>
          <a:p>
            <a:pPr marL="539749" lvl="1" indent="-269875" algn="l">
              <a:lnSpc>
                <a:spcPts val="3499"/>
              </a:lnSpc>
              <a:buFont typeface="Arial"/>
              <a:buChar char="•"/>
            </a:pPr>
            <a:r>
              <a:rPr lang="en-US" sz="2499" u="none" strike="noStrike" dirty="0">
                <a:solidFill>
                  <a:srgbClr val="FFFFFF"/>
                </a:solidFill>
                <a:latin typeface="Muli"/>
                <a:ea typeface="Muli"/>
                <a:cs typeface="Muli"/>
                <a:sym typeface="Muli"/>
              </a:rPr>
              <a:t>Planet Youth Timiskaming is a program that helps prevent youth substance use and supports their overall well-being. </a:t>
            </a:r>
          </a:p>
          <a:p>
            <a:pPr algn="l">
              <a:lnSpc>
                <a:spcPts val="3499"/>
              </a:lnSpc>
            </a:pPr>
            <a:endParaRPr lang="en-US" sz="2499" u="none" strike="noStrike" dirty="0">
              <a:solidFill>
                <a:srgbClr val="FFFFFF"/>
              </a:solidFill>
              <a:latin typeface="Muli"/>
              <a:ea typeface="Muli"/>
              <a:cs typeface="Muli"/>
              <a:sym typeface="Muli"/>
            </a:endParaRPr>
          </a:p>
          <a:p>
            <a:pPr marL="539749" lvl="1" indent="-269875" algn="l">
              <a:lnSpc>
                <a:spcPts val="3499"/>
              </a:lnSpc>
              <a:buFont typeface="Arial"/>
              <a:buChar char="•"/>
            </a:pPr>
            <a:r>
              <a:rPr lang="en-US" sz="2499" u="none" strike="noStrike" dirty="0">
                <a:solidFill>
                  <a:srgbClr val="FFFFFF"/>
                </a:solidFill>
                <a:latin typeface="Muli"/>
                <a:ea typeface="Muli"/>
                <a:cs typeface="Muli"/>
                <a:sym typeface="Muli"/>
              </a:rPr>
              <a:t>It follows a successful approach from Iceland that focuses on building strong community connections, creating safe spaces, and giving young people positive opportunities. </a:t>
            </a:r>
          </a:p>
          <a:p>
            <a:pPr algn="l">
              <a:lnSpc>
                <a:spcPts val="3499"/>
              </a:lnSpc>
            </a:pPr>
            <a:endParaRPr lang="en-US" sz="2499" u="none" strike="noStrike" dirty="0">
              <a:solidFill>
                <a:srgbClr val="FFFFFF"/>
              </a:solidFill>
              <a:latin typeface="Muli"/>
              <a:ea typeface="Muli"/>
              <a:cs typeface="Muli"/>
              <a:sym typeface="Muli"/>
            </a:endParaRPr>
          </a:p>
          <a:p>
            <a:pPr marL="539749" lvl="1" indent="-269875" algn="l">
              <a:lnSpc>
                <a:spcPts val="3499"/>
              </a:lnSpc>
              <a:buFont typeface="Arial"/>
              <a:buChar char="•"/>
            </a:pPr>
            <a:r>
              <a:rPr lang="en-US" sz="2499" u="none" strike="noStrike" dirty="0">
                <a:solidFill>
                  <a:srgbClr val="FFFFFF"/>
                </a:solidFill>
                <a:latin typeface="Muli"/>
                <a:ea typeface="Muli"/>
                <a:cs typeface="Muli"/>
                <a:sym typeface="Muli"/>
              </a:rPr>
              <a:t>Northeastern Public Health is leading this initiative in Timiskaming, working with schools, families, and community groups to make a lasting impact. </a:t>
            </a:r>
          </a:p>
        </p:txBody>
      </p:sp>
      <p:grpSp>
        <p:nvGrpSpPr>
          <p:cNvPr id="3" name="Group 3"/>
          <p:cNvGrpSpPr/>
          <p:nvPr/>
        </p:nvGrpSpPr>
        <p:grpSpPr>
          <a:xfrm>
            <a:off x="11440238" y="0"/>
            <a:ext cx="8185493" cy="12269422"/>
            <a:chOff x="0" y="0"/>
            <a:chExt cx="2155850" cy="3231453"/>
          </a:xfrm>
        </p:grpSpPr>
        <p:sp>
          <p:nvSpPr>
            <p:cNvPr id="4" name="Freeform 4"/>
            <p:cNvSpPr/>
            <p:nvPr/>
          </p:nvSpPr>
          <p:spPr>
            <a:xfrm>
              <a:off x="0" y="0"/>
              <a:ext cx="2155850" cy="3231453"/>
            </a:xfrm>
            <a:custGeom>
              <a:avLst/>
              <a:gdLst/>
              <a:ahLst/>
              <a:cxnLst/>
              <a:rect l="l" t="t" r="r" b="b"/>
              <a:pathLst>
                <a:path w="2155850" h="3231453">
                  <a:moveTo>
                    <a:pt x="0" y="0"/>
                  </a:moveTo>
                  <a:lnTo>
                    <a:pt x="2155850" y="0"/>
                  </a:lnTo>
                  <a:lnTo>
                    <a:pt x="2155850" y="3231453"/>
                  </a:lnTo>
                  <a:lnTo>
                    <a:pt x="0" y="3231453"/>
                  </a:lnTo>
                  <a:close/>
                </a:path>
              </a:pathLst>
            </a:custGeom>
            <a:solidFill>
              <a:srgbClr val="FFFFFF"/>
            </a:solidFill>
          </p:spPr>
          <p:txBody>
            <a:bodyPr/>
            <a:lstStyle/>
            <a:p>
              <a:endParaRPr lang="en-US"/>
            </a:p>
          </p:txBody>
        </p:sp>
        <p:sp>
          <p:nvSpPr>
            <p:cNvPr id="5" name="TextBox 5"/>
            <p:cNvSpPr txBox="1"/>
            <p:nvPr/>
          </p:nvSpPr>
          <p:spPr>
            <a:xfrm>
              <a:off x="0" y="-38100"/>
              <a:ext cx="2155850" cy="3269553"/>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2194763" y="2360512"/>
            <a:ext cx="5456839" cy="5565976"/>
          </a:xfrm>
          <a:custGeom>
            <a:avLst/>
            <a:gdLst/>
            <a:ahLst/>
            <a:cxnLst/>
            <a:rect l="l" t="t" r="r" b="b"/>
            <a:pathLst>
              <a:path w="5456839" h="5565976">
                <a:moveTo>
                  <a:pt x="0" y="0"/>
                </a:moveTo>
                <a:lnTo>
                  <a:pt x="5456839" y="0"/>
                </a:lnTo>
                <a:lnTo>
                  <a:pt x="5456839" y="5565976"/>
                </a:lnTo>
                <a:lnTo>
                  <a:pt x="0" y="556597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028700" y="897476"/>
            <a:ext cx="7290995" cy="1539025"/>
          </a:xfrm>
          <a:prstGeom prst="rect">
            <a:avLst/>
          </a:prstGeom>
        </p:spPr>
        <p:txBody>
          <a:bodyPr lIns="0" tIns="0" rIns="0" bIns="0" rtlCol="0" anchor="t">
            <a:spAutoFit/>
          </a:bodyPr>
          <a:lstStyle/>
          <a:p>
            <a:pPr algn="l">
              <a:lnSpc>
                <a:spcPts val="5803"/>
              </a:lnSpc>
            </a:pPr>
            <a:r>
              <a:rPr lang="en-US" sz="6520" b="1" dirty="0">
                <a:solidFill>
                  <a:srgbClr val="F9FCFF"/>
                </a:solidFill>
                <a:latin typeface="Nunito Sans Heavy"/>
                <a:ea typeface="Nunito Sans Heavy"/>
                <a:cs typeface="Nunito Sans Heavy"/>
                <a:sym typeface="Nunito Sans Heavy"/>
              </a:rPr>
              <a:t>what is planet youth?</a:t>
            </a:r>
          </a:p>
        </p:txBody>
      </p:sp>
      <p:sp>
        <p:nvSpPr>
          <p:cNvPr id="8" name="Freeform 8"/>
          <p:cNvSpPr/>
          <p:nvPr/>
        </p:nvSpPr>
        <p:spPr>
          <a:xfrm rot="8408825">
            <a:off x="10411042" y="7167316"/>
            <a:ext cx="9824454" cy="9677088"/>
          </a:xfrm>
          <a:custGeom>
            <a:avLst/>
            <a:gdLst/>
            <a:ahLst/>
            <a:cxnLst/>
            <a:rect l="l" t="t" r="r" b="b"/>
            <a:pathLst>
              <a:path w="9824454" h="9677088">
                <a:moveTo>
                  <a:pt x="0" y="0"/>
                </a:moveTo>
                <a:lnTo>
                  <a:pt x="9824454" y="0"/>
                </a:lnTo>
                <a:lnTo>
                  <a:pt x="9824454" y="9677088"/>
                </a:lnTo>
                <a:lnTo>
                  <a:pt x="0" y="9677088"/>
                </a:lnTo>
                <a:lnTo>
                  <a:pt x="0" y="0"/>
                </a:lnTo>
                <a:close/>
              </a:path>
            </a:pathLst>
          </a:custGeom>
          <a:blipFill>
            <a:blip r:embed="rId3"/>
            <a:stretch>
              <a:fillRect/>
            </a:stretch>
          </a:blipFill>
        </p:spPr>
        <p:txBody>
          <a:bodyPr/>
          <a:lstStyle/>
          <a:p>
            <a:endParaRPr lang="en-US"/>
          </a:p>
        </p:txBody>
      </p:sp>
      <p:sp>
        <p:nvSpPr>
          <p:cNvPr id="9" name="Freeform 9"/>
          <p:cNvSpPr/>
          <p:nvPr/>
        </p:nvSpPr>
        <p:spPr>
          <a:xfrm rot="352715">
            <a:off x="-357377" y="3147538"/>
            <a:ext cx="1517670" cy="1582967"/>
          </a:xfrm>
          <a:custGeom>
            <a:avLst/>
            <a:gdLst/>
            <a:ahLst/>
            <a:cxnLst/>
            <a:rect l="l" t="t" r="r" b="b"/>
            <a:pathLst>
              <a:path w="1517670" h="1582967">
                <a:moveTo>
                  <a:pt x="0" y="0"/>
                </a:moveTo>
                <a:lnTo>
                  <a:pt x="1517670" y="0"/>
                </a:lnTo>
                <a:lnTo>
                  <a:pt x="1517670" y="1582967"/>
                </a:lnTo>
                <a:lnTo>
                  <a:pt x="0" y="15829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237367" y="8642914"/>
            <a:ext cx="8611529" cy="857250"/>
          </a:xfrm>
          <a:prstGeom prst="rect">
            <a:avLst/>
          </a:prstGeom>
        </p:spPr>
        <p:txBody>
          <a:bodyPr lIns="0" tIns="0" rIns="0" bIns="0" rtlCol="0" anchor="t">
            <a:spAutoFit/>
          </a:bodyPr>
          <a:lstStyle/>
          <a:p>
            <a:pPr algn="ctr">
              <a:lnSpc>
                <a:spcPts val="3426"/>
              </a:lnSpc>
            </a:pPr>
            <a:r>
              <a:rPr lang="en-US" sz="2855" b="1" dirty="0">
                <a:solidFill>
                  <a:srgbClr val="FBBD2F"/>
                </a:solidFill>
                <a:latin typeface="Nunito Sans Bold"/>
                <a:ea typeface="Nunito Sans Bold"/>
                <a:cs typeface="Nunito Sans Bold"/>
                <a:sym typeface="Nunito Sans Bold"/>
              </a:rPr>
              <a:t>Together, we can ensure all youth have the support and resources they need to grow and thrive.</a:t>
            </a:r>
          </a:p>
        </p:txBody>
      </p:sp>
      <p:sp>
        <p:nvSpPr>
          <p:cNvPr id="11" name="Freeform 11"/>
          <p:cNvSpPr/>
          <p:nvPr/>
        </p:nvSpPr>
        <p:spPr>
          <a:xfrm rot="-5563959">
            <a:off x="-8460057" y="-3563403"/>
            <a:ext cx="9824454" cy="9677088"/>
          </a:xfrm>
          <a:custGeom>
            <a:avLst/>
            <a:gdLst/>
            <a:ahLst/>
            <a:cxnLst/>
            <a:rect l="l" t="t" r="r" b="b"/>
            <a:pathLst>
              <a:path w="9824454" h="9677088">
                <a:moveTo>
                  <a:pt x="0" y="0"/>
                </a:moveTo>
                <a:lnTo>
                  <a:pt x="9824454" y="0"/>
                </a:lnTo>
                <a:lnTo>
                  <a:pt x="9824454" y="9677087"/>
                </a:lnTo>
                <a:lnTo>
                  <a:pt x="0" y="967708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AutoShape 2"/>
          <p:cNvSpPr/>
          <p:nvPr/>
        </p:nvSpPr>
        <p:spPr>
          <a:xfrm>
            <a:off x="1464432" y="6814872"/>
            <a:ext cx="6922194" cy="9525"/>
          </a:xfrm>
          <a:prstGeom prst="rect">
            <a:avLst/>
          </a:prstGeom>
          <a:solidFill>
            <a:srgbClr val="1B344D"/>
          </a:solidFill>
        </p:spPr>
        <p:txBody>
          <a:bodyPr/>
          <a:lstStyle/>
          <a:p>
            <a:endParaRPr lang="en-US"/>
          </a:p>
        </p:txBody>
      </p:sp>
      <p:sp>
        <p:nvSpPr>
          <p:cNvPr id="3" name="Freeform 3"/>
          <p:cNvSpPr/>
          <p:nvPr/>
        </p:nvSpPr>
        <p:spPr>
          <a:xfrm>
            <a:off x="11222368" y="-221077"/>
            <a:ext cx="7065632" cy="10598449"/>
          </a:xfrm>
          <a:custGeom>
            <a:avLst/>
            <a:gdLst/>
            <a:ahLst/>
            <a:cxnLst/>
            <a:rect l="l" t="t" r="r" b="b"/>
            <a:pathLst>
              <a:path w="7065632" h="10598449">
                <a:moveTo>
                  <a:pt x="0" y="0"/>
                </a:moveTo>
                <a:lnTo>
                  <a:pt x="7065632" y="0"/>
                </a:lnTo>
                <a:lnTo>
                  <a:pt x="7065632" y="10598448"/>
                </a:lnTo>
                <a:lnTo>
                  <a:pt x="0" y="10598448"/>
                </a:lnTo>
                <a:lnTo>
                  <a:pt x="0" y="0"/>
                </a:lnTo>
                <a:close/>
              </a:path>
            </a:pathLst>
          </a:custGeom>
          <a:blipFill>
            <a:blip r:embed="rId2"/>
            <a:stretch>
              <a:fillRect/>
            </a:stretch>
          </a:blipFill>
        </p:spPr>
        <p:txBody>
          <a:bodyPr/>
          <a:lstStyle/>
          <a:p>
            <a:endParaRPr lang="en-US"/>
          </a:p>
        </p:txBody>
      </p:sp>
      <p:sp>
        <p:nvSpPr>
          <p:cNvPr id="4" name="Freeform 4"/>
          <p:cNvSpPr/>
          <p:nvPr/>
        </p:nvSpPr>
        <p:spPr>
          <a:xfrm>
            <a:off x="16588785" y="8658639"/>
            <a:ext cx="1341031" cy="1341031"/>
          </a:xfrm>
          <a:custGeom>
            <a:avLst/>
            <a:gdLst/>
            <a:ahLst/>
            <a:cxnLst/>
            <a:rect l="l" t="t" r="r" b="b"/>
            <a:pathLst>
              <a:path w="1341031" h="1341031">
                <a:moveTo>
                  <a:pt x="0" y="0"/>
                </a:moveTo>
                <a:lnTo>
                  <a:pt x="1341030" y="0"/>
                </a:lnTo>
                <a:lnTo>
                  <a:pt x="1341030" y="1341031"/>
                </a:lnTo>
                <a:lnTo>
                  <a:pt x="0" y="1341031"/>
                </a:lnTo>
                <a:lnTo>
                  <a:pt x="0" y="0"/>
                </a:lnTo>
                <a:close/>
              </a:path>
            </a:pathLst>
          </a:custGeom>
          <a:blipFill>
            <a:blip r:embed="rId3"/>
            <a:stretch>
              <a:fillRect/>
            </a:stretch>
          </a:blipFill>
        </p:spPr>
        <p:txBody>
          <a:bodyPr/>
          <a:lstStyle/>
          <a:p>
            <a:endParaRPr lang="en-US"/>
          </a:p>
        </p:txBody>
      </p:sp>
      <p:sp>
        <p:nvSpPr>
          <p:cNvPr id="5" name="Freeform 5"/>
          <p:cNvSpPr/>
          <p:nvPr/>
        </p:nvSpPr>
        <p:spPr>
          <a:xfrm rot="2700000">
            <a:off x="9520340" y="-767050"/>
            <a:ext cx="2983332" cy="2587362"/>
          </a:xfrm>
          <a:custGeom>
            <a:avLst/>
            <a:gdLst/>
            <a:ahLst/>
            <a:cxnLst/>
            <a:rect l="l" t="t" r="r" b="b"/>
            <a:pathLst>
              <a:path w="2983332" h="2587362">
                <a:moveTo>
                  <a:pt x="0" y="0"/>
                </a:moveTo>
                <a:lnTo>
                  <a:pt x="2983331" y="0"/>
                </a:lnTo>
                <a:lnTo>
                  <a:pt x="2983331" y="2587362"/>
                </a:lnTo>
                <a:lnTo>
                  <a:pt x="0" y="2587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464432" y="1039453"/>
            <a:ext cx="7827281" cy="1656715"/>
          </a:xfrm>
          <a:prstGeom prst="rect">
            <a:avLst/>
          </a:prstGeom>
        </p:spPr>
        <p:txBody>
          <a:bodyPr lIns="0" tIns="0" rIns="0" bIns="0" rtlCol="0" anchor="t">
            <a:spAutoFit/>
          </a:bodyPr>
          <a:lstStyle/>
          <a:p>
            <a:pPr algn="l">
              <a:lnSpc>
                <a:spcPts val="6229"/>
              </a:lnSpc>
            </a:pPr>
            <a:r>
              <a:rPr lang="en-US" sz="6999" b="1">
                <a:solidFill>
                  <a:srgbClr val="69577D"/>
                </a:solidFill>
                <a:latin typeface="Nunito Sans Heavy"/>
                <a:ea typeface="Nunito Sans Heavy"/>
                <a:cs typeface="Nunito Sans Heavy"/>
                <a:sym typeface="Nunito Sans Heavy"/>
              </a:rPr>
              <a:t>what is planet youth?</a:t>
            </a:r>
          </a:p>
        </p:txBody>
      </p:sp>
      <p:sp>
        <p:nvSpPr>
          <p:cNvPr id="7" name="TextBox 7"/>
          <p:cNvSpPr txBox="1"/>
          <p:nvPr/>
        </p:nvSpPr>
        <p:spPr>
          <a:xfrm>
            <a:off x="1464432" y="6940284"/>
            <a:ext cx="6922194" cy="806450"/>
          </a:xfrm>
          <a:prstGeom prst="rect">
            <a:avLst/>
          </a:prstGeom>
        </p:spPr>
        <p:txBody>
          <a:bodyPr lIns="0" tIns="0" rIns="0" bIns="0" rtlCol="0" anchor="t">
            <a:spAutoFit/>
          </a:bodyPr>
          <a:lstStyle/>
          <a:p>
            <a:pPr algn="l">
              <a:lnSpc>
                <a:spcPts val="3249"/>
              </a:lnSpc>
            </a:pPr>
            <a:r>
              <a:rPr lang="en-US" sz="2499" b="1" spc="99">
                <a:solidFill>
                  <a:srgbClr val="181616"/>
                </a:solidFill>
                <a:latin typeface="Muli Bold"/>
                <a:ea typeface="Muli Bold"/>
                <a:cs typeface="Muli Bold"/>
                <a:sym typeface="Muli Bold"/>
              </a:rPr>
              <a:t>WHY IT MATTERS?</a:t>
            </a:r>
          </a:p>
          <a:p>
            <a:pPr algn="l">
              <a:lnSpc>
                <a:spcPts val="3249"/>
              </a:lnSpc>
            </a:pPr>
            <a:endParaRPr lang="en-US" sz="2499" b="1" spc="99">
              <a:solidFill>
                <a:srgbClr val="181616"/>
              </a:solidFill>
              <a:latin typeface="Muli Bold"/>
              <a:ea typeface="Muli Bold"/>
              <a:cs typeface="Muli Bold"/>
              <a:sym typeface="Muli Bold"/>
            </a:endParaRPr>
          </a:p>
        </p:txBody>
      </p:sp>
      <p:sp>
        <p:nvSpPr>
          <p:cNvPr id="8" name="TextBox 8"/>
          <p:cNvSpPr txBox="1"/>
          <p:nvPr/>
        </p:nvSpPr>
        <p:spPr>
          <a:xfrm>
            <a:off x="1464432" y="7601954"/>
            <a:ext cx="8908970" cy="2208618"/>
          </a:xfrm>
          <a:prstGeom prst="rect">
            <a:avLst/>
          </a:prstGeom>
        </p:spPr>
        <p:txBody>
          <a:bodyPr lIns="0" tIns="0" rIns="0" bIns="0" rtlCol="0" anchor="t">
            <a:spAutoFit/>
          </a:bodyPr>
          <a:lstStyle/>
          <a:p>
            <a:pPr algn="l">
              <a:lnSpc>
                <a:spcPts val="3499"/>
              </a:lnSpc>
            </a:pPr>
            <a:r>
              <a:rPr lang="en-US" sz="2499" dirty="0">
                <a:solidFill>
                  <a:srgbClr val="181616"/>
                </a:solidFill>
                <a:latin typeface="Muli"/>
                <a:ea typeface="Muli"/>
                <a:cs typeface="Muli"/>
                <a:sym typeface="Muli"/>
              </a:rPr>
              <a:t>According to 2023 PYT survey results, the rates of constructive use of free time like organized sports or other leisure activities among youth were poor and that directly related to the high rates of substance use among youth in Timiskaming. </a:t>
            </a:r>
          </a:p>
        </p:txBody>
      </p:sp>
      <p:sp>
        <p:nvSpPr>
          <p:cNvPr id="9" name="TextBox 9"/>
          <p:cNvSpPr txBox="1"/>
          <p:nvPr/>
        </p:nvSpPr>
        <p:spPr>
          <a:xfrm>
            <a:off x="1464432" y="3079655"/>
            <a:ext cx="6922194" cy="396875"/>
          </a:xfrm>
          <a:prstGeom prst="rect">
            <a:avLst/>
          </a:prstGeom>
        </p:spPr>
        <p:txBody>
          <a:bodyPr lIns="0" tIns="0" rIns="0" bIns="0" rtlCol="0" anchor="t">
            <a:spAutoFit/>
          </a:bodyPr>
          <a:lstStyle/>
          <a:p>
            <a:pPr algn="l">
              <a:lnSpc>
                <a:spcPts val="3249"/>
              </a:lnSpc>
            </a:pPr>
            <a:r>
              <a:rPr lang="en-US" sz="2499" b="1" spc="99">
                <a:solidFill>
                  <a:srgbClr val="181616"/>
                </a:solidFill>
                <a:latin typeface="Muli Bold"/>
                <a:ea typeface="Muli Bold"/>
                <a:cs typeface="Muli Bold"/>
                <a:sym typeface="Muli Bold"/>
              </a:rPr>
              <a:t>MISSION: </a:t>
            </a:r>
          </a:p>
        </p:txBody>
      </p:sp>
      <p:sp>
        <p:nvSpPr>
          <p:cNvPr id="10" name="TextBox 10"/>
          <p:cNvSpPr txBox="1"/>
          <p:nvPr/>
        </p:nvSpPr>
        <p:spPr>
          <a:xfrm>
            <a:off x="1445382" y="4454577"/>
            <a:ext cx="6922194" cy="806450"/>
          </a:xfrm>
          <a:prstGeom prst="rect">
            <a:avLst/>
          </a:prstGeom>
        </p:spPr>
        <p:txBody>
          <a:bodyPr lIns="0" tIns="0" rIns="0" bIns="0" rtlCol="0" anchor="t">
            <a:spAutoFit/>
          </a:bodyPr>
          <a:lstStyle/>
          <a:p>
            <a:pPr marL="0" lvl="0" indent="0" algn="l">
              <a:lnSpc>
                <a:spcPts val="3249"/>
              </a:lnSpc>
              <a:spcBef>
                <a:spcPct val="0"/>
              </a:spcBef>
            </a:pPr>
            <a:r>
              <a:rPr lang="en-US" sz="2499" b="1" u="none" strike="noStrike" spc="99">
                <a:solidFill>
                  <a:srgbClr val="181616"/>
                </a:solidFill>
                <a:latin typeface="Muli Bold"/>
                <a:ea typeface="Muli Bold"/>
                <a:cs typeface="Muli Bold"/>
                <a:sym typeface="Muli Bold"/>
              </a:rPr>
              <a:t>OBJECTIVES:</a:t>
            </a:r>
          </a:p>
          <a:p>
            <a:pPr marL="0" lvl="0" indent="0" algn="l">
              <a:lnSpc>
                <a:spcPts val="3249"/>
              </a:lnSpc>
              <a:spcBef>
                <a:spcPct val="0"/>
              </a:spcBef>
            </a:pPr>
            <a:endParaRPr lang="en-US" sz="2499" b="1" u="none" strike="noStrike" spc="99">
              <a:solidFill>
                <a:srgbClr val="181616"/>
              </a:solidFill>
              <a:latin typeface="Muli Bold"/>
              <a:ea typeface="Muli Bold"/>
              <a:cs typeface="Muli Bold"/>
              <a:sym typeface="Muli Bold"/>
            </a:endParaRPr>
          </a:p>
        </p:txBody>
      </p:sp>
      <p:sp>
        <p:nvSpPr>
          <p:cNvPr id="11" name="TextBox 11"/>
          <p:cNvSpPr txBox="1"/>
          <p:nvPr/>
        </p:nvSpPr>
        <p:spPr>
          <a:xfrm>
            <a:off x="1198167" y="5105400"/>
            <a:ext cx="9441499" cy="1289050"/>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181616"/>
                </a:solidFill>
                <a:latin typeface="Muli"/>
                <a:ea typeface="Muli"/>
                <a:cs typeface="Muli"/>
                <a:sym typeface="Muli"/>
              </a:rPr>
              <a:t>Strengthen community ties.​</a:t>
            </a:r>
          </a:p>
          <a:p>
            <a:pPr marL="539749" lvl="1" indent="-269875" algn="l">
              <a:lnSpc>
                <a:spcPts val="3499"/>
              </a:lnSpc>
              <a:buFont typeface="Arial"/>
              <a:buChar char="•"/>
            </a:pPr>
            <a:r>
              <a:rPr lang="en-US" sz="2499">
                <a:solidFill>
                  <a:srgbClr val="181616"/>
                </a:solidFill>
                <a:latin typeface="Muli"/>
                <a:ea typeface="Muli"/>
                <a:cs typeface="Muli"/>
                <a:sym typeface="Muli"/>
              </a:rPr>
              <a:t>Foster safe and inclusive spaces for youth.​</a:t>
            </a:r>
          </a:p>
          <a:p>
            <a:pPr marL="539749" lvl="1" indent="-269875" algn="l">
              <a:lnSpc>
                <a:spcPts val="3499"/>
              </a:lnSpc>
              <a:buFont typeface="Arial"/>
              <a:buChar char="•"/>
            </a:pPr>
            <a:r>
              <a:rPr lang="en-US" sz="2499">
                <a:solidFill>
                  <a:srgbClr val="181616"/>
                </a:solidFill>
                <a:latin typeface="Muli"/>
                <a:ea typeface="Muli"/>
                <a:cs typeface="Muli"/>
                <a:sym typeface="Muli"/>
              </a:rPr>
              <a:t>Encourage positive youth engagement and ​development.​</a:t>
            </a:r>
          </a:p>
        </p:txBody>
      </p:sp>
      <p:sp>
        <p:nvSpPr>
          <p:cNvPr id="12" name="TextBox 12"/>
          <p:cNvSpPr txBox="1"/>
          <p:nvPr/>
        </p:nvSpPr>
        <p:spPr>
          <a:xfrm>
            <a:off x="1464432" y="3495045"/>
            <a:ext cx="8293584" cy="850900"/>
          </a:xfrm>
          <a:prstGeom prst="rect">
            <a:avLst/>
          </a:prstGeom>
        </p:spPr>
        <p:txBody>
          <a:bodyPr lIns="0" tIns="0" rIns="0" bIns="0" rtlCol="0" anchor="t">
            <a:spAutoFit/>
          </a:bodyPr>
          <a:lstStyle/>
          <a:p>
            <a:pPr algn="l">
              <a:lnSpc>
                <a:spcPts val="3499"/>
              </a:lnSpc>
            </a:pPr>
            <a:r>
              <a:rPr lang="en-US" sz="2499">
                <a:solidFill>
                  <a:srgbClr val="181616"/>
                </a:solidFill>
                <a:latin typeface="Muli"/>
                <a:ea typeface="Muli"/>
                <a:cs typeface="Muli"/>
                <a:sym typeface="Muli"/>
              </a:rPr>
              <a:t>Prevent youth substance use and promote ​holistic well-being through evidence-based initiatives.​</a:t>
            </a:r>
          </a:p>
        </p:txBody>
      </p:sp>
      <p:sp>
        <p:nvSpPr>
          <p:cNvPr id="13" name="TextBox 13"/>
          <p:cNvSpPr txBox="1"/>
          <p:nvPr/>
        </p:nvSpPr>
        <p:spPr>
          <a:xfrm>
            <a:off x="16628956" y="464672"/>
            <a:ext cx="1260688" cy="405765"/>
          </a:xfrm>
          <a:prstGeom prst="rect">
            <a:avLst/>
          </a:prstGeom>
        </p:spPr>
        <p:txBody>
          <a:bodyPr lIns="0" tIns="0" rIns="0" bIns="0" rtlCol="0" anchor="t">
            <a:spAutoFit/>
          </a:bodyPr>
          <a:lstStyle/>
          <a:p>
            <a:pPr algn="l">
              <a:lnSpc>
                <a:spcPts val="3359"/>
              </a:lnSpc>
            </a:pPr>
            <a:r>
              <a:rPr lang="en-US" sz="2400" spc="72" dirty="0">
                <a:solidFill>
                  <a:srgbClr val="F9FCFF"/>
                </a:solidFill>
                <a:latin typeface="Muli"/>
                <a:ea typeface="Muli"/>
                <a:cs typeface="Muli"/>
                <a:sym typeface="Muli"/>
              </a:rPr>
              <a:t>3 of 13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Freeform 2"/>
          <p:cNvSpPr/>
          <p:nvPr/>
        </p:nvSpPr>
        <p:spPr>
          <a:xfrm>
            <a:off x="0" y="512297"/>
            <a:ext cx="18288000" cy="9774703"/>
          </a:xfrm>
          <a:custGeom>
            <a:avLst/>
            <a:gdLst/>
            <a:ahLst/>
            <a:cxnLst/>
            <a:rect l="l" t="t" r="r" b="b"/>
            <a:pathLst>
              <a:path w="18288000" h="9774703">
                <a:moveTo>
                  <a:pt x="0" y="0"/>
                </a:moveTo>
                <a:lnTo>
                  <a:pt x="18288000" y="0"/>
                </a:lnTo>
                <a:lnTo>
                  <a:pt x="18288000" y="9774703"/>
                </a:lnTo>
                <a:lnTo>
                  <a:pt x="0" y="9774703"/>
                </a:lnTo>
                <a:lnTo>
                  <a:pt x="0" y="0"/>
                </a:lnTo>
                <a:close/>
              </a:path>
            </a:pathLst>
          </a:custGeom>
          <a:blipFill>
            <a:blip r:embed="rId2"/>
            <a:stretch>
              <a:fillRect l="-842" t="-4048" r="-1433"/>
            </a:stretch>
          </a:blipFill>
        </p:spPr>
        <p:txBody>
          <a:bodyPr/>
          <a:lstStyle/>
          <a:p>
            <a:endParaRPr lang="en-US"/>
          </a:p>
        </p:txBody>
      </p:sp>
      <p:sp>
        <p:nvSpPr>
          <p:cNvPr id="3" name="Freeform 3"/>
          <p:cNvSpPr/>
          <p:nvPr/>
        </p:nvSpPr>
        <p:spPr>
          <a:xfrm>
            <a:off x="5552626" y="5597633"/>
            <a:ext cx="1815272" cy="853178"/>
          </a:xfrm>
          <a:custGeom>
            <a:avLst/>
            <a:gdLst/>
            <a:ahLst/>
            <a:cxnLst/>
            <a:rect l="l" t="t" r="r" b="b"/>
            <a:pathLst>
              <a:path w="1815272" h="853178">
                <a:moveTo>
                  <a:pt x="0" y="0"/>
                </a:moveTo>
                <a:lnTo>
                  <a:pt x="1815272" y="0"/>
                </a:lnTo>
                <a:lnTo>
                  <a:pt x="1815272" y="853178"/>
                </a:lnTo>
                <a:lnTo>
                  <a:pt x="0" y="853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603501" y="4290322"/>
            <a:ext cx="1815272" cy="853178"/>
          </a:xfrm>
          <a:custGeom>
            <a:avLst/>
            <a:gdLst/>
            <a:ahLst/>
            <a:cxnLst/>
            <a:rect l="l" t="t" r="r" b="b"/>
            <a:pathLst>
              <a:path w="1815272" h="853178">
                <a:moveTo>
                  <a:pt x="0" y="0"/>
                </a:moveTo>
                <a:lnTo>
                  <a:pt x="1815272" y="0"/>
                </a:lnTo>
                <a:lnTo>
                  <a:pt x="1815272" y="853178"/>
                </a:lnTo>
                <a:lnTo>
                  <a:pt x="0" y="853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6628956" y="285602"/>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 4 of 13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grpSp>
        <p:nvGrpSpPr>
          <p:cNvPr id="2" name="Group 2"/>
          <p:cNvGrpSpPr/>
          <p:nvPr/>
        </p:nvGrpSpPr>
        <p:grpSpPr>
          <a:xfrm>
            <a:off x="685403" y="678947"/>
            <a:ext cx="8858399" cy="9039483"/>
            <a:chOff x="0" y="0"/>
            <a:chExt cx="11811199" cy="12052644"/>
          </a:xfrm>
        </p:grpSpPr>
        <p:pic>
          <p:nvPicPr>
            <p:cNvPr id="3" name="Picture 3"/>
            <p:cNvPicPr>
              <a:picLocks noChangeAspect="1"/>
            </p:cNvPicPr>
            <p:nvPr/>
          </p:nvPicPr>
          <p:blipFill>
            <a:blip r:embed="rId2"/>
            <a:srcRect l="22008" t="9379" r="25275" b="5997"/>
            <a:stretch>
              <a:fillRect/>
            </a:stretch>
          </p:blipFill>
          <p:spPr>
            <a:xfrm>
              <a:off x="0" y="0"/>
              <a:ext cx="5651599" cy="12052644"/>
            </a:xfrm>
            <a:prstGeom prst="rect">
              <a:avLst/>
            </a:prstGeom>
          </p:spPr>
        </p:pic>
        <p:pic>
          <p:nvPicPr>
            <p:cNvPr id="4" name="Picture 4"/>
            <p:cNvPicPr>
              <a:picLocks noChangeAspect="1"/>
            </p:cNvPicPr>
            <p:nvPr/>
          </p:nvPicPr>
          <p:blipFill>
            <a:blip r:embed="rId3"/>
            <a:srcRect t="8849" r="23443" b="32293"/>
            <a:stretch>
              <a:fillRect/>
            </a:stretch>
          </p:blipFill>
          <p:spPr>
            <a:xfrm>
              <a:off x="6159599" y="0"/>
              <a:ext cx="5651599" cy="5772322"/>
            </a:xfrm>
            <a:prstGeom prst="rect">
              <a:avLst/>
            </a:prstGeom>
          </p:spPr>
        </p:pic>
        <p:pic>
          <p:nvPicPr>
            <p:cNvPr id="5" name="Picture 5"/>
            <p:cNvPicPr>
              <a:picLocks noChangeAspect="1"/>
            </p:cNvPicPr>
            <p:nvPr/>
          </p:nvPicPr>
          <p:blipFill>
            <a:blip r:embed="rId4"/>
            <a:srcRect l="16527" t="40814" r="26515" b="15396"/>
            <a:stretch>
              <a:fillRect/>
            </a:stretch>
          </p:blipFill>
          <p:spPr>
            <a:xfrm>
              <a:off x="6159599" y="6280322"/>
              <a:ext cx="5651599" cy="5772322"/>
            </a:xfrm>
            <a:prstGeom prst="rect">
              <a:avLst/>
            </a:prstGeom>
          </p:spPr>
        </p:pic>
      </p:grpSp>
      <p:sp>
        <p:nvSpPr>
          <p:cNvPr id="6" name="AutoShape 6"/>
          <p:cNvSpPr/>
          <p:nvPr/>
        </p:nvSpPr>
        <p:spPr>
          <a:xfrm>
            <a:off x="11837211" y="3600924"/>
            <a:ext cx="5084543" cy="9597"/>
          </a:xfrm>
          <a:prstGeom prst="rect">
            <a:avLst/>
          </a:prstGeom>
          <a:solidFill>
            <a:srgbClr val="C0F0F7"/>
          </a:solidFill>
        </p:spPr>
        <p:txBody>
          <a:bodyPr/>
          <a:lstStyle/>
          <a:p>
            <a:endParaRPr lang="en-US"/>
          </a:p>
        </p:txBody>
      </p:sp>
      <p:sp>
        <p:nvSpPr>
          <p:cNvPr id="7" name="Freeform 7"/>
          <p:cNvSpPr/>
          <p:nvPr/>
        </p:nvSpPr>
        <p:spPr>
          <a:xfrm>
            <a:off x="-1929600" y="-1594535"/>
            <a:ext cx="5916599" cy="3926470"/>
          </a:xfrm>
          <a:custGeom>
            <a:avLst/>
            <a:gdLst/>
            <a:ahLst/>
            <a:cxnLst/>
            <a:rect l="l" t="t" r="r" b="b"/>
            <a:pathLst>
              <a:path w="5916599" h="3926470">
                <a:moveTo>
                  <a:pt x="0" y="0"/>
                </a:moveTo>
                <a:lnTo>
                  <a:pt x="5916600" y="0"/>
                </a:lnTo>
                <a:lnTo>
                  <a:pt x="5916600" y="3926470"/>
                </a:lnTo>
                <a:lnTo>
                  <a:pt x="0" y="3926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6139735" y="368700"/>
            <a:ext cx="1564037" cy="1587122"/>
          </a:xfrm>
          <a:custGeom>
            <a:avLst/>
            <a:gdLst/>
            <a:ahLst/>
            <a:cxnLst/>
            <a:rect l="l" t="t" r="r" b="b"/>
            <a:pathLst>
              <a:path w="1564037" h="1587122">
                <a:moveTo>
                  <a:pt x="0" y="0"/>
                </a:moveTo>
                <a:lnTo>
                  <a:pt x="1564037" y="0"/>
                </a:lnTo>
                <a:lnTo>
                  <a:pt x="1564037" y="1587122"/>
                </a:lnTo>
                <a:lnTo>
                  <a:pt x="0" y="1587122"/>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10479330" y="2556771"/>
            <a:ext cx="5084543" cy="396875"/>
          </a:xfrm>
          <a:prstGeom prst="rect">
            <a:avLst/>
          </a:prstGeom>
        </p:spPr>
        <p:txBody>
          <a:bodyPr lIns="0" tIns="0" rIns="0" bIns="0" rtlCol="0" anchor="t">
            <a:spAutoFit/>
          </a:bodyPr>
          <a:lstStyle/>
          <a:p>
            <a:pPr algn="l">
              <a:lnSpc>
                <a:spcPts val="3249"/>
              </a:lnSpc>
            </a:pPr>
            <a:r>
              <a:rPr lang="en-US" sz="2499" b="1" spc="99">
                <a:solidFill>
                  <a:srgbClr val="181616"/>
                </a:solidFill>
                <a:latin typeface="Muli Ultra-Bold"/>
                <a:ea typeface="Muli Ultra-Bold"/>
                <a:cs typeface="Muli Ultra-Bold"/>
                <a:sym typeface="Muli Ultra-Bold"/>
              </a:rPr>
              <a:t>WHAT IS IT?</a:t>
            </a:r>
          </a:p>
        </p:txBody>
      </p:sp>
      <p:sp>
        <p:nvSpPr>
          <p:cNvPr id="10" name="TextBox 10"/>
          <p:cNvSpPr txBox="1"/>
          <p:nvPr/>
        </p:nvSpPr>
        <p:spPr>
          <a:xfrm>
            <a:off x="10479330" y="3020321"/>
            <a:ext cx="6779970" cy="418465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181616"/>
                </a:solidFill>
                <a:latin typeface="Muli"/>
                <a:ea typeface="Muli"/>
                <a:cs typeface="Muli"/>
                <a:sym typeface="Muli"/>
              </a:rPr>
              <a:t>Floating Youth Hubs are drop in based, safe and welcoming spaces for youth aged 12-17 to hang out, meet new people, and take part in fun activities that are free. </a:t>
            </a:r>
          </a:p>
          <a:p>
            <a:pPr algn="l">
              <a:lnSpc>
                <a:spcPts val="2124"/>
              </a:lnSpc>
            </a:pPr>
            <a:endParaRPr lang="en-US" sz="2499" dirty="0">
              <a:solidFill>
                <a:srgbClr val="181616"/>
              </a:solidFill>
              <a:latin typeface="Muli"/>
              <a:ea typeface="Muli"/>
              <a:cs typeface="Muli"/>
              <a:sym typeface="Muli"/>
            </a:endParaRPr>
          </a:p>
          <a:p>
            <a:pPr marL="539749" lvl="1" indent="-269875" algn="l">
              <a:lnSpc>
                <a:spcPts val="3499"/>
              </a:lnSpc>
              <a:buFont typeface="Arial"/>
              <a:buChar char="•"/>
            </a:pPr>
            <a:r>
              <a:rPr lang="en-US" sz="2499" dirty="0">
                <a:solidFill>
                  <a:srgbClr val="181616"/>
                </a:solidFill>
                <a:latin typeface="Muli"/>
                <a:ea typeface="Muli"/>
                <a:cs typeface="Muli"/>
                <a:sym typeface="Muli"/>
              </a:rPr>
              <a:t>Instead of having a fixed location, these hubs rotate between different schools and community spaces across Timiskaming, making it easier for more youth to join in.</a:t>
            </a:r>
          </a:p>
        </p:txBody>
      </p:sp>
      <p:sp>
        <p:nvSpPr>
          <p:cNvPr id="11" name="TextBox 11"/>
          <p:cNvSpPr txBox="1"/>
          <p:nvPr/>
        </p:nvSpPr>
        <p:spPr>
          <a:xfrm>
            <a:off x="10471151" y="869447"/>
            <a:ext cx="5354848" cy="1532255"/>
          </a:xfrm>
          <a:prstGeom prst="rect">
            <a:avLst/>
          </a:prstGeom>
        </p:spPr>
        <p:txBody>
          <a:bodyPr lIns="0" tIns="0" rIns="0" bIns="0" rtlCol="0" anchor="t">
            <a:spAutoFit/>
          </a:bodyPr>
          <a:lstStyle/>
          <a:p>
            <a:pPr algn="l">
              <a:lnSpc>
                <a:spcPts val="5785"/>
              </a:lnSpc>
            </a:pPr>
            <a:r>
              <a:rPr lang="en-US" sz="6500" b="1">
                <a:solidFill>
                  <a:srgbClr val="69577D"/>
                </a:solidFill>
                <a:latin typeface="Nunito Sans Heavy"/>
                <a:ea typeface="Nunito Sans Heavy"/>
                <a:cs typeface="Nunito Sans Heavy"/>
                <a:sym typeface="Nunito Sans Heavy"/>
              </a:rPr>
              <a:t>floating youth hubs</a:t>
            </a:r>
          </a:p>
        </p:txBody>
      </p:sp>
      <p:sp>
        <p:nvSpPr>
          <p:cNvPr id="12" name="TextBox 12"/>
          <p:cNvSpPr txBox="1"/>
          <p:nvPr/>
        </p:nvSpPr>
        <p:spPr>
          <a:xfrm>
            <a:off x="10964987" y="8007993"/>
            <a:ext cx="6517844" cy="862095"/>
          </a:xfrm>
          <a:prstGeom prst="rect">
            <a:avLst/>
          </a:prstGeom>
        </p:spPr>
        <p:txBody>
          <a:bodyPr lIns="0" tIns="0" rIns="0" bIns="0" rtlCol="0" anchor="t">
            <a:spAutoFit/>
          </a:bodyPr>
          <a:lstStyle/>
          <a:p>
            <a:pPr algn="l">
              <a:lnSpc>
                <a:spcPts val="3499"/>
              </a:lnSpc>
            </a:pPr>
            <a:r>
              <a:rPr lang="en-US" sz="2499" dirty="0">
                <a:solidFill>
                  <a:srgbClr val="181616"/>
                </a:solidFill>
                <a:latin typeface="Muli"/>
                <a:ea typeface="Muli"/>
                <a:cs typeface="Muli"/>
                <a:sym typeface="Muli"/>
              </a:rPr>
              <a:t>Open gyms, chill space, mental health support, free food and special activities </a:t>
            </a:r>
          </a:p>
        </p:txBody>
      </p:sp>
      <p:sp>
        <p:nvSpPr>
          <p:cNvPr id="13" name="TextBox 13"/>
          <p:cNvSpPr txBox="1"/>
          <p:nvPr/>
        </p:nvSpPr>
        <p:spPr>
          <a:xfrm>
            <a:off x="10479330" y="7509771"/>
            <a:ext cx="5084543" cy="396875"/>
          </a:xfrm>
          <a:prstGeom prst="rect">
            <a:avLst/>
          </a:prstGeom>
        </p:spPr>
        <p:txBody>
          <a:bodyPr lIns="0" tIns="0" rIns="0" bIns="0" rtlCol="0" anchor="t">
            <a:spAutoFit/>
          </a:bodyPr>
          <a:lstStyle/>
          <a:p>
            <a:pPr algn="l">
              <a:lnSpc>
                <a:spcPts val="3249"/>
              </a:lnSpc>
            </a:pPr>
            <a:r>
              <a:rPr lang="en-US" sz="2499" b="1" spc="99">
                <a:solidFill>
                  <a:srgbClr val="181616"/>
                </a:solidFill>
                <a:latin typeface="Muli Ultra-Bold"/>
                <a:ea typeface="Muli Ultra-Bold"/>
                <a:cs typeface="Muli Ultra-Bold"/>
                <a:sym typeface="Muli Ultra-Bold"/>
              </a:rPr>
              <a:t>FEATURES:</a:t>
            </a:r>
          </a:p>
        </p:txBody>
      </p:sp>
      <p:sp>
        <p:nvSpPr>
          <p:cNvPr id="14" name="TextBox 14"/>
          <p:cNvSpPr txBox="1"/>
          <p:nvPr/>
        </p:nvSpPr>
        <p:spPr>
          <a:xfrm>
            <a:off x="16628956" y="9312665"/>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5 of 13</a:t>
            </a:r>
          </a:p>
        </p:txBody>
      </p:sp>
      <p:sp>
        <p:nvSpPr>
          <p:cNvPr id="15" name="TextBox 15"/>
          <p:cNvSpPr txBox="1"/>
          <p:nvPr/>
        </p:nvSpPr>
        <p:spPr>
          <a:xfrm>
            <a:off x="10479330" y="8959605"/>
            <a:ext cx="8769524" cy="763270"/>
          </a:xfrm>
          <a:prstGeom prst="rect">
            <a:avLst/>
          </a:prstGeom>
        </p:spPr>
        <p:txBody>
          <a:bodyPr lIns="0" tIns="0" rIns="0" bIns="0" rtlCol="0" anchor="t">
            <a:spAutoFit/>
          </a:bodyPr>
          <a:lstStyle/>
          <a:p>
            <a:pPr algn="l">
              <a:lnSpc>
                <a:spcPts val="3079"/>
              </a:lnSpc>
            </a:pPr>
            <a:r>
              <a:rPr lang="en-US" sz="2199" dirty="0">
                <a:solidFill>
                  <a:srgbClr val="69577D"/>
                </a:solidFill>
                <a:latin typeface="Muli"/>
                <a:ea typeface="Muli"/>
                <a:cs typeface="Muli"/>
                <a:sym typeface="Muli"/>
              </a:rPr>
              <a:t>Check out </a:t>
            </a:r>
            <a:r>
              <a:rPr lang="en-US" sz="2199" u="sng" dirty="0">
                <a:solidFill>
                  <a:srgbClr val="69577D"/>
                </a:solidFill>
                <a:latin typeface="Muli"/>
                <a:ea typeface="Muli"/>
                <a:cs typeface="Muli"/>
                <a:sym typeface="Muli"/>
                <a:hlinkClick r:id="rId8" tooltip="https://timiskamingyouth.ca/events/month/"/>
              </a:rPr>
              <a:t>Events Calendar on the website</a:t>
            </a:r>
            <a:r>
              <a:rPr lang="en-US" sz="2199" dirty="0">
                <a:solidFill>
                  <a:srgbClr val="69577D"/>
                </a:solidFill>
                <a:latin typeface="Muli"/>
                <a:ea typeface="Muli"/>
                <a:cs typeface="Muli"/>
                <a:sym typeface="Muli"/>
              </a:rPr>
              <a:t> </a:t>
            </a:r>
          </a:p>
          <a:p>
            <a:pPr algn="l">
              <a:lnSpc>
                <a:spcPts val="3079"/>
              </a:lnSpc>
            </a:pPr>
            <a:r>
              <a:rPr lang="en-US" sz="2199" dirty="0">
                <a:solidFill>
                  <a:srgbClr val="69577D"/>
                </a:solidFill>
                <a:latin typeface="Muli"/>
                <a:ea typeface="Muli"/>
                <a:cs typeface="Muli"/>
                <a:sym typeface="Muli"/>
              </a:rPr>
              <a:t>for upcoming hubs!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9577D"/>
        </a:solidFill>
        <a:effectLst/>
      </p:bgPr>
    </p:bg>
    <p:spTree>
      <p:nvGrpSpPr>
        <p:cNvPr id="1" name=""/>
        <p:cNvGrpSpPr/>
        <p:nvPr/>
      </p:nvGrpSpPr>
      <p:grpSpPr>
        <a:xfrm>
          <a:off x="0" y="0"/>
          <a:ext cx="0" cy="0"/>
          <a:chOff x="0" y="0"/>
          <a:chExt cx="0" cy="0"/>
        </a:xfrm>
      </p:grpSpPr>
      <p:sp>
        <p:nvSpPr>
          <p:cNvPr id="2" name="TextBox 2"/>
          <p:cNvSpPr txBox="1"/>
          <p:nvPr/>
        </p:nvSpPr>
        <p:spPr>
          <a:xfrm>
            <a:off x="1391894" y="3930911"/>
            <a:ext cx="10733932" cy="3780616"/>
          </a:xfrm>
          <a:prstGeom prst="rect">
            <a:avLst/>
          </a:prstGeom>
        </p:spPr>
        <p:txBody>
          <a:bodyPr lIns="0" tIns="0" rIns="0" bIns="0" rtlCol="0" anchor="t">
            <a:spAutoFit/>
          </a:bodyPr>
          <a:lstStyle/>
          <a:p>
            <a:pPr algn="l">
              <a:lnSpc>
                <a:spcPts val="7423"/>
              </a:lnSpc>
            </a:pPr>
            <a:r>
              <a:rPr lang="en-US" sz="6186" b="1">
                <a:solidFill>
                  <a:srgbClr val="F9FCFF"/>
                </a:solidFill>
                <a:latin typeface="Nunito Sans Bold"/>
                <a:ea typeface="Nunito Sans Bold"/>
                <a:cs typeface="Nunito Sans Bold"/>
                <a:sym typeface="Nunito Sans Bold"/>
              </a:rPr>
              <a:t>Provide youth with opportunities to explore interests, build skills, and connect with peers.</a:t>
            </a:r>
          </a:p>
        </p:txBody>
      </p:sp>
      <p:sp>
        <p:nvSpPr>
          <p:cNvPr id="3" name="AutoShape 3"/>
          <p:cNvSpPr/>
          <p:nvPr/>
        </p:nvSpPr>
        <p:spPr>
          <a:xfrm>
            <a:off x="1391894" y="3378936"/>
            <a:ext cx="9883774" cy="12480"/>
          </a:xfrm>
          <a:prstGeom prst="rect">
            <a:avLst/>
          </a:prstGeom>
          <a:solidFill>
            <a:srgbClr val="FFFFFF"/>
          </a:solidFill>
          <a:ln w="447675" cap="sq">
            <a:solidFill>
              <a:srgbClr val="FFFFFF"/>
            </a:solidFill>
            <a:prstDash val="solid"/>
            <a:miter/>
          </a:ln>
        </p:spPr>
        <p:txBody>
          <a:bodyPr/>
          <a:lstStyle/>
          <a:p>
            <a:endParaRPr lang="en-US"/>
          </a:p>
        </p:txBody>
      </p:sp>
      <p:sp>
        <p:nvSpPr>
          <p:cNvPr id="4" name="Freeform 4"/>
          <p:cNvSpPr/>
          <p:nvPr/>
        </p:nvSpPr>
        <p:spPr>
          <a:xfrm>
            <a:off x="13049725" y="4845563"/>
            <a:ext cx="2531165" cy="4035191"/>
          </a:xfrm>
          <a:custGeom>
            <a:avLst/>
            <a:gdLst/>
            <a:ahLst/>
            <a:cxnLst/>
            <a:rect l="l" t="t" r="r" b="b"/>
            <a:pathLst>
              <a:path w="2531165" h="4035191">
                <a:moveTo>
                  <a:pt x="0" y="0"/>
                </a:moveTo>
                <a:lnTo>
                  <a:pt x="2531165" y="0"/>
                </a:lnTo>
                <a:lnTo>
                  <a:pt x="2531165" y="4035191"/>
                </a:lnTo>
                <a:lnTo>
                  <a:pt x="0" y="40351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9899027">
            <a:off x="12199131" y="-4908233"/>
            <a:ext cx="8354924" cy="8229600"/>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4">
              <a:alphaModFix amt="89000"/>
            </a:blip>
            <a:stretch>
              <a:fillRect/>
            </a:stretch>
          </a:blipFill>
        </p:spPr>
        <p:txBody>
          <a:bodyPr/>
          <a:lstStyle/>
          <a:p>
            <a:endParaRPr lang="en-US"/>
          </a:p>
        </p:txBody>
      </p:sp>
      <p:sp>
        <p:nvSpPr>
          <p:cNvPr id="6" name="Freeform 6"/>
          <p:cNvSpPr/>
          <p:nvPr/>
        </p:nvSpPr>
        <p:spPr>
          <a:xfrm flipH="1">
            <a:off x="12125826" y="2408276"/>
            <a:ext cx="4998525" cy="2753733"/>
          </a:xfrm>
          <a:custGeom>
            <a:avLst/>
            <a:gdLst/>
            <a:ahLst/>
            <a:cxnLst/>
            <a:rect l="l" t="t" r="r" b="b"/>
            <a:pathLst>
              <a:path w="4998525" h="2753733">
                <a:moveTo>
                  <a:pt x="4998526" y="0"/>
                </a:moveTo>
                <a:lnTo>
                  <a:pt x="0" y="0"/>
                </a:lnTo>
                <a:lnTo>
                  <a:pt x="0" y="2753733"/>
                </a:lnTo>
                <a:lnTo>
                  <a:pt x="4998526" y="2753733"/>
                </a:lnTo>
                <a:lnTo>
                  <a:pt x="499852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3709193" y="1279502"/>
            <a:ext cx="2465933" cy="3863998"/>
          </a:xfrm>
          <a:custGeom>
            <a:avLst/>
            <a:gdLst/>
            <a:ahLst/>
            <a:cxnLst/>
            <a:rect l="l" t="t" r="r" b="b"/>
            <a:pathLst>
              <a:path w="2465933" h="3863998">
                <a:moveTo>
                  <a:pt x="0" y="0"/>
                </a:moveTo>
                <a:lnTo>
                  <a:pt x="2465932" y="0"/>
                </a:lnTo>
                <a:lnTo>
                  <a:pt x="2465932" y="3863998"/>
                </a:lnTo>
                <a:lnTo>
                  <a:pt x="0" y="38639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10213" y="608987"/>
            <a:ext cx="1341031" cy="1341031"/>
          </a:xfrm>
          <a:custGeom>
            <a:avLst/>
            <a:gdLst/>
            <a:ahLst/>
            <a:cxnLst/>
            <a:rect l="l" t="t" r="r" b="b"/>
            <a:pathLst>
              <a:path w="1341031" h="1341031">
                <a:moveTo>
                  <a:pt x="0" y="0"/>
                </a:moveTo>
                <a:lnTo>
                  <a:pt x="1341031" y="0"/>
                </a:lnTo>
                <a:lnTo>
                  <a:pt x="1341031" y="1341031"/>
                </a:lnTo>
                <a:lnTo>
                  <a:pt x="0" y="1341031"/>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391894" y="2357793"/>
            <a:ext cx="8589341" cy="494030"/>
          </a:xfrm>
          <a:prstGeom prst="rect">
            <a:avLst/>
          </a:prstGeom>
        </p:spPr>
        <p:txBody>
          <a:bodyPr lIns="0" tIns="0" rIns="0" bIns="0" rtlCol="0" anchor="t">
            <a:spAutoFit/>
          </a:bodyPr>
          <a:lstStyle/>
          <a:p>
            <a:pPr algn="l">
              <a:lnSpc>
                <a:spcPts val="4029"/>
              </a:lnSpc>
            </a:pPr>
            <a:r>
              <a:rPr lang="en-US" sz="3099" b="1" spc="123">
                <a:solidFill>
                  <a:srgbClr val="F08621"/>
                </a:solidFill>
                <a:latin typeface="Muli Bold"/>
                <a:ea typeface="Muli Bold"/>
                <a:cs typeface="Muli Bold"/>
                <a:sym typeface="Muli Bold"/>
              </a:rPr>
              <a:t>THE GOAL?</a:t>
            </a:r>
          </a:p>
        </p:txBody>
      </p:sp>
      <p:sp>
        <p:nvSpPr>
          <p:cNvPr id="10" name="Freeform 10"/>
          <p:cNvSpPr/>
          <p:nvPr/>
        </p:nvSpPr>
        <p:spPr>
          <a:xfrm rot="9899027">
            <a:off x="-3591823" y="7650481"/>
            <a:ext cx="8354924" cy="8229600"/>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4">
              <a:alphaModFix amt="68000"/>
            </a:blip>
            <a:stretch>
              <a:fillRect/>
            </a:stretch>
          </a:blipFill>
        </p:spPr>
        <p:txBody>
          <a:bodyPr/>
          <a:lstStyle/>
          <a:p>
            <a:endParaRPr lang="en-US"/>
          </a:p>
        </p:txBody>
      </p:sp>
      <p:sp>
        <p:nvSpPr>
          <p:cNvPr id="11" name="TextBox 11"/>
          <p:cNvSpPr txBox="1"/>
          <p:nvPr/>
        </p:nvSpPr>
        <p:spPr>
          <a:xfrm>
            <a:off x="16628956" y="9312665"/>
            <a:ext cx="1260688" cy="405765"/>
          </a:xfrm>
          <a:prstGeom prst="rect">
            <a:avLst/>
          </a:prstGeom>
        </p:spPr>
        <p:txBody>
          <a:bodyPr lIns="0" tIns="0" rIns="0" bIns="0" rtlCol="0" anchor="t">
            <a:spAutoFit/>
          </a:bodyPr>
          <a:lstStyle/>
          <a:p>
            <a:pPr algn="l">
              <a:lnSpc>
                <a:spcPts val="3359"/>
              </a:lnSpc>
            </a:pPr>
            <a:r>
              <a:rPr lang="en-US" sz="2400" spc="72" dirty="0">
                <a:solidFill>
                  <a:srgbClr val="F9FCFF"/>
                </a:solidFill>
                <a:latin typeface="Muli"/>
                <a:ea typeface="Muli"/>
                <a:cs typeface="Muli"/>
                <a:sym typeface="Muli"/>
              </a:rPr>
              <a:t>6 of 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717878" y="1538704"/>
            <a:ext cx="1211778" cy="0"/>
          </a:xfrm>
          <a:prstGeom prst="line">
            <a:avLst/>
          </a:prstGeom>
          <a:ln w="28575" cap="flat">
            <a:solidFill>
              <a:srgbClr val="000000"/>
            </a:solidFill>
            <a:prstDash val="solid"/>
            <a:headEnd type="none" w="sm" len="sm"/>
            <a:tailEnd type="none" w="sm" len="sm"/>
          </a:ln>
        </p:spPr>
        <p:txBody>
          <a:bodyPr/>
          <a:lstStyle/>
          <a:p>
            <a:endParaRPr lang="en-US"/>
          </a:p>
        </p:txBody>
      </p:sp>
      <p:sp>
        <p:nvSpPr>
          <p:cNvPr id="3" name="AutoShape 3"/>
          <p:cNvSpPr/>
          <p:nvPr/>
        </p:nvSpPr>
        <p:spPr>
          <a:xfrm>
            <a:off x="8717878" y="3873686"/>
            <a:ext cx="1211778" cy="0"/>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p:cNvSpPr/>
          <p:nvPr/>
        </p:nvSpPr>
        <p:spPr>
          <a:xfrm>
            <a:off x="8717878" y="6114146"/>
            <a:ext cx="1211778" cy="0"/>
          </a:xfrm>
          <a:prstGeom prst="line">
            <a:avLst/>
          </a:prstGeom>
          <a:ln w="28575" cap="flat">
            <a:solidFill>
              <a:srgbClr val="000000"/>
            </a:solidFill>
            <a:prstDash val="solid"/>
            <a:headEnd type="none" w="sm" len="sm"/>
            <a:tailEnd type="none" w="sm" len="sm"/>
          </a:ln>
        </p:spPr>
        <p:txBody>
          <a:bodyPr/>
          <a:lstStyle/>
          <a:p>
            <a:endParaRPr lang="en-US"/>
          </a:p>
        </p:txBody>
      </p:sp>
      <p:sp>
        <p:nvSpPr>
          <p:cNvPr id="5" name="AutoShape 5"/>
          <p:cNvSpPr/>
          <p:nvPr/>
        </p:nvSpPr>
        <p:spPr>
          <a:xfrm>
            <a:off x="8717878" y="8422562"/>
            <a:ext cx="121177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9365578" y="814435"/>
            <a:ext cx="7238363" cy="1585475"/>
            <a:chOff x="0" y="0"/>
            <a:chExt cx="1855387" cy="406400"/>
          </a:xfrm>
        </p:grpSpPr>
        <p:sp>
          <p:nvSpPr>
            <p:cNvPr id="7" name="Freeform 7"/>
            <p:cNvSpPr/>
            <p:nvPr/>
          </p:nvSpPr>
          <p:spPr>
            <a:xfrm>
              <a:off x="0" y="0"/>
              <a:ext cx="1855387" cy="406400"/>
            </a:xfrm>
            <a:custGeom>
              <a:avLst/>
              <a:gdLst/>
              <a:ahLst/>
              <a:cxnLst/>
              <a:rect l="l" t="t" r="r" b="b"/>
              <a:pathLst>
                <a:path w="1855387" h="406400">
                  <a:moveTo>
                    <a:pt x="1652187" y="0"/>
                  </a:moveTo>
                  <a:cubicBezTo>
                    <a:pt x="1764411" y="0"/>
                    <a:pt x="1855387" y="90976"/>
                    <a:pt x="1855387" y="203200"/>
                  </a:cubicBezTo>
                  <a:cubicBezTo>
                    <a:pt x="1855387" y="315424"/>
                    <a:pt x="1764411" y="406400"/>
                    <a:pt x="1652187" y="406400"/>
                  </a:cubicBezTo>
                  <a:lnTo>
                    <a:pt x="203200" y="406400"/>
                  </a:lnTo>
                  <a:cubicBezTo>
                    <a:pt x="90976" y="406400"/>
                    <a:pt x="0" y="315424"/>
                    <a:pt x="0" y="203200"/>
                  </a:cubicBezTo>
                  <a:cubicBezTo>
                    <a:pt x="0" y="90976"/>
                    <a:pt x="90976" y="0"/>
                    <a:pt x="203200" y="0"/>
                  </a:cubicBezTo>
                  <a:close/>
                </a:path>
              </a:pathLst>
            </a:custGeom>
            <a:solidFill>
              <a:srgbClr val="FBBD2F"/>
            </a:solidFill>
          </p:spPr>
          <p:txBody>
            <a:bodyPr/>
            <a:lstStyle/>
            <a:p>
              <a:endParaRPr lang="en-US"/>
            </a:p>
          </p:txBody>
        </p:sp>
        <p:sp>
          <p:nvSpPr>
            <p:cNvPr id="8" name="TextBox 8"/>
            <p:cNvSpPr txBox="1"/>
            <p:nvPr/>
          </p:nvSpPr>
          <p:spPr>
            <a:xfrm>
              <a:off x="0" y="0"/>
              <a:ext cx="1855387" cy="406400"/>
            </a:xfrm>
            <a:prstGeom prst="rect">
              <a:avLst/>
            </a:prstGeom>
          </p:spPr>
          <p:txBody>
            <a:bodyPr lIns="50800" tIns="50800" rIns="50800" bIns="50800" rtlCol="0" anchor="ctr"/>
            <a:lstStyle/>
            <a:p>
              <a:pPr algn="ctr">
                <a:lnSpc>
                  <a:spcPts val="2652"/>
                </a:lnSpc>
              </a:pPr>
              <a:endParaRPr/>
            </a:p>
          </p:txBody>
        </p:sp>
      </p:grpSp>
      <p:grpSp>
        <p:nvGrpSpPr>
          <p:cNvPr id="9" name="Group 9"/>
          <p:cNvGrpSpPr/>
          <p:nvPr/>
        </p:nvGrpSpPr>
        <p:grpSpPr>
          <a:xfrm>
            <a:off x="9365578" y="7658399"/>
            <a:ext cx="7238363" cy="1585475"/>
            <a:chOff x="0" y="0"/>
            <a:chExt cx="1855387" cy="406400"/>
          </a:xfrm>
        </p:grpSpPr>
        <p:sp>
          <p:nvSpPr>
            <p:cNvPr id="10" name="Freeform 10"/>
            <p:cNvSpPr/>
            <p:nvPr/>
          </p:nvSpPr>
          <p:spPr>
            <a:xfrm>
              <a:off x="0" y="0"/>
              <a:ext cx="1855387" cy="406400"/>
            </a:xfrm>
            <a:custGeom>
              <a:avLst/>
              <a:gdLst/>
              <a:ahLst/>
              <a:cxnLst/>
              <a:rect l="l" t="t" r="r" b="b"/>
              <a:pathLst>
                <a:path w="1855387" h="406400">
                  <a:moveTo>
                    <a:pt x="1652187" y="0"/>
                  </a:moveTo>
                  <a:cubicBezTo>
                    <a:pt x="1764411" y="0"/>
                    <a:pt x="1855387" y="90976"/>
                    <a:pt x="1855387" y="203200"/>
                  </a:cubicBezTo>
                  <a:cubicBezTo>
                    <a:pt x="1855387" y="315424"/>
                    <a:pt x="1764411" y="406400"/>
                    <a:pt x="1652187" y="406400"/>
                  </a:cubicBezTo>
                  <a:lnTo>
                    <a:pt x="203200" y="406400"/>
                  </a:lnTo>
                  <a:cubicBezTo>
                    <a:pt x="90976" y="406400"/>
                    <a:pt x="0" y="315424"/>
                    <a:pt x="0" y="203200"/>
                  </a:cubicBezTo>
                  <a:cubicBezTo>
                    <a:pt x="0" y="90976"/>
                    <a:pt x="90976" y="0"/>
                    <a:pt x="203200" y="0"/>
                  </a:cubicBezTo>
                  <a:close/>
                </a:path>
              </a:pathLst>
            </a:custGeom>
            <a:solidFill>
              <a:srgbClr val="4BBBB5"/>
            </a:solidFill>
          </p:spPr>
          <p:txBody>
            <a:bodyPr/>
            <a:lstStyle/>
            <a:p>
              <a:endParaRPr lang="en-US"/>
            </a:p>
          </p:txBody>
        </p:sp>
        <p:sp>
          <p:nvSpPr>
            <p:cNvPr id="11" name="TextBox 11"/>
            <p:cNvSpPr txBox="1"/>
            <p:nvPr/>
          </p:nvSpPr>
          <p:spPr>
            <a:xfrm>
              <a:off x="0" y="0"/>
              <a:ext cx="1855387" cy="406400"/>
            </a:xfrm>
            <a:prstGeom prst="rect">
              <a:avLst/>
            </a:prstGeom>
          </p:spPr>
          <p:txBody>
            <a:bodyPr lIns="50800" tIns="50800" rIns="50800" bIns="50800" rtlCol="0" anchor="ctr"/>
            <a:lstStyle/>
            <a:p>
              <a:pPr algn="ctr">
                <a:lnSpc>
                  <a:spcPts val="2652"/>
                </a:lnSpc>
              </a:pPr>
              <a:endParaRPr/>
            </a:p>
          </p:txBody>
        </p:sp>
      </p:grpSp>
      <p:grpSp>
        <p:nvGrpSpPr>
          <p:cNvPr id="12" name="Group 12"/>
          <p:cNvGrpSpPr/>
          <p:nvPr/>
        </p:nvGrpSpPr>
        <p:grpSpPr>
          <a:xfrm>
            <a:off x="9365578" y="5376036"/>
            <a:ext cx="7238363" cy="1585475"/>
            <a:chOff x="0" y="0"/>
            <a:chExt cx="1855387" cy="406400"/>
          </a:xfrm>
        </p:grpSpPr>
        <p:sp>
          <p:nvSpPr>
            <p:cNvPr id="13" name="Freeform 13"/>
            <p:cNvSpPr/>
            <p:nvPr/>
          </p:nvSpPr>
          <p:spPr>
            <a:xfrm>
              <a:off x="0" y="0"/>
              <a:ext cx="1855387" cy="406400"/>
            </a:xfrm>
            <a:custGeom>
              <a:avLst/>
              <a:gdLst/>
              <a:ahLst/>
              <a:cxnLst/>
              <a:rect l="l" t="t" r="r" b="b"/>
              <a:pathLst>
                <a:path w="1855387" h="406400">
                  <a:moveTo>
                    <a:pt x="1652187" y="0"/>
                  </a:moveTo>
                  <a:cubicBezTo>
                    <a:pt x="1764411" y="0"/>
                    <a:pt x="1855387" y="90976"/>
                    <a:pt x="1855387" y="203200"/>
                  </a:cubicBezTo>
                  <a:cubicBezTo>
                    <a:pt x="1855387" y="315424"/>
                    <a:pt x="1764411" y="406400"/>
                    <a:pt x="1652187" y="406400"/>
                  </a:cubicBezTo>
                  <a:lnTo>
                    <a:pt x="203200" y="406400"/>
                  </a:lnTo>
                  <a:cubicBezTo>
                    <a:pt x="90976" y="406400"/>
                    <a:pt x="0" y="315424"/>
                    <a:pt x="0" y="203200"/>
                  </a:cubicBezTo>
                  <a:cubicBezTo>
                    <a:pt x="0" y="90976"/>
                    <a:pt x="90976" y="0"/>
                    <a:pt x="203200" y="0"/>
                  </a:cubicBezTo>
                  <a:close/>
                </a:path>
              </a:pathLst>
            </a:custGeom>
            <a:solidFill>
              <a:srgbClr val="F08621"/>
            </a:solidFill>
          </p:spPr>
          <p:txBody>
            <a:bodyPr/>
            <a:lstStyle/>
            <a:p>
              <a:endParaRPr lang="en-US"/>
            </a:p>
          </p:txBody>
        </p:sp>
        <p:sp>
          <p:nvSpPr>
            <p:cNvPr id="14" name="TextBox 14"/>
            <p:cNvSpPr txBox="1"/>
            <p:nvPr/>
          </p:nvSpPr>
          <p:spPr>
            <a:xfrm>
              <a:off x="0" y="0"/>
              <a:ext cx="1855387" cy="406400"/>
            </a:xfrm>
            <a:prstGeom prst="rect">
              <a:avLst/>
            </a:prstGeom>
          </p:spPr>
          <p:txBody>
            <a:bodyPr lIns="50800" tIns="50800" rIns="50800" bIns="50800" rtlCol="0" anchor="ctr"/>
            <a:lstStyle/>
            <a:p>
              <a:pPr algn="ctr">
                <a:lnSpc>
                  <a:spcPts val="2652"/>
                </a:lnSpc>
              </a:pPr>
              <a:endParaRPr/>
            </a:p>
          </p:txBody>
        </p:sp>
      </p:grpSp>
      <p:grpSp>
        <p:nvGrpSpPr>
          <p:cNvPr id="15" name="Group 15"/>
          <p:cNvGrpSpPr/>
          <p:nvPr/>
        </p:nvGrpSpPr>
        <p:grpSpPr>
          <a:xfrm>
            <a:off x="9365578" y="3095236"/>
            <a:ext cx="7238363" cy="1585475"/>
            <a:chOff x="0" y="0"/>
            <a:chExt cx="1855387" cy="406400"/>
          </a:xfrm>
        </p:grpSpPr>
        <p:sp>
          <p:nvSpPr>
            <p:cNvPr id="16" name="Freeform 16"/>
            <p:cNvSpPr/>
            <p:nvPr/>
          </p:nvSpPr>
          <p:spPr>
            <a:xfrm>
              <a:off x="0" y="0"/>
              <a:ext cx="1855387" cy="406400"/>
            </a:xfrm>
            <a:custGeom>
              <a:avLst/>
              <a:gdLst/>
              <a:ahLst/>
              <a:cxnLst/>
              <a:rect l="l" t="t" r="r" b="b"/>
              <a:pathLst>
                <a:path w="1855387" h="406400">
                  <a:moveTo>
                    <a:pt x="1652187" y="0"/>
                  </a:moveTo>
                  <a:cubicBezTo>
                    <a:pt x="1764411" y="0"/>
                    <a:pt x="1855387" y="90976"/>
                    <a:pt x="1855387" y="203200"/>
                  </a:cubicBezTo>
                  <a:cubicBezTo>
                    <a:pt x="1855387" y="315424"/>
                    <a:pt x="1764411" y="406400"/>
                    <a:pt x="1652187" y="406400"/>
                  </a:cubicBezTo>
                  <a:lnTo>
                    <a:pt x="203200" y="406400"/>
                  </a:lnTo>
                  <a:cubicBezTo>
                    <a:pt x="90976" y="406400"/>
                    <a:pt x="0" y="315424"/>
                    <a:pt x="0" y="203200"/>
                  </a:cubicBezTo>
                  <a:cubicBezTo>
                    <a:pt x="0" y="90976"/>
                    <a:pt x="90976" y="0"/>
                    <a:pt x="203200" y="0"/>
                  </a:cubicBezTo>
                  <a:close/>
                </a:path>
              </a:pathLst>
            </a:custGeom>
            <a:solidFill>
              <a:srgbClr val="D41E45"/>
            </a:solidFill>
          </p:spPr>
          <p:txBody>
            <a:bodyPr/>
            <a:lstStyle/>
            <a:p>
              <a:endParaRPr lang="en-US"/>
            </a:p>
          </p:txBody>
        </p:sp>
        <p:sp>
          <p:nvSpPr>
            <p:cNvPr id="17" name="TextBox 17"/>
            <p:cNvSpPr txBox="1"/>
            <p:nvPr/>
          </p:nvSpPr>
          <p:spPr>
            <a:xfrm>
              <a:off x="0" y="0"/>
              <a:ext cx="1855387" cy="406400"/>
            </a:xfrm>
            <a:prstGeom prst="rect">
              <a:avLst/>
            </a:prstGeom>
          </p:spPr>
          <p:txBody>
            <a:bodyPr lIns="50800" tIns="50800" rIns="50800" bIns="50800" rtlCol="0" anchor="ctr"/>
            <a:lstStyle/>
            <a:p>
              <a:pPr algn="ctr">
                <a:lnSpc>
                  <a:spcPts val="2652"/>
                </a:lnSpc>
              </a:pPr>
              <a:endParaRPr/>
            </a:p>
          </p:txBody>
        </p:sp>
      </p:grpSp>
      <p:sp>
        <p:nvSpPr>
          <p:cNvPr id="18" name="AutoShape 18"/>
          <p:cNvSpPr/>
          <p:nvPr/>
        </p:nvSpPr>
        <p:spPr>
          <a:xfrm>
            <a:off x="5897880" y="5014867"/>
            <a:ext cx="2819998" cy="0"/>
          </a:xfrm>
          <a:prstGeom prst="line">
            <a:avLst/>
          </a:prstGeom>
          <a:ln w="28575" cap="flat">
            <a:solidFill>
              <a:srgbClr val="000000"/>
            </a:solidFill>
            <a:prstDash val="solid"/>
            <a:headEnd type="none" w="sm" len="sm"/>
            <a:tailEnd type="none" w="sm" len="sm"/>
          </a:ln>
        </p:spPr>
        <p:txBody>
          <a:bodyPr/>
          <a:lstStyle/>
          <a:p>
            <a:endParaRPr lang="en-US"/>
          </a:p>
        </p:txBody>
      </p:sp>
      <p:sp>
        <p:nvSpPr>
          <p:cNvPr id="19" name="AutoShape 19"/>
          <p:cNvSpPr/>
          <p:nvPr/>
        </p:nvSpPr>
        <p:spPr>
          <a:xfrm rot="-5400000">
            <a:off x="5283093" y="4987777"/>
            <a:ext cx="6898145"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0" name="Group 20"/>
          <p:cNvGrpSpPr/>
          <p:nvPr/>
        </p:nvGrpSpPr>
        <p:grpSpPr>
          <a:xfrm>
            <a:off x="1211135" y="2276706"/>
            <a:ext cx="5953880" cy="595388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577D"/>
            </a:solidFill>
            <a:ln cap="sq">
              <a:noFill/>
              <a:prstDash val="solid"/>
              <a:miter/>
            </a:ln>
          </p:spPr>
          <p:txBody>
            <a:bodyPr/>
            <a:lstStyle/>
            <a:p>
              <a:endParaRPr lang="en-US"/>
            </a:p>
          </p:txBody>
        </p:sp>
        <p:sp>
          <p:nvSpPr>
            <p:cNvPr id="22" name="TextBox 22"/>
            <p:cNvSpPr txBox="1"/>
            <p:nvPr/>
          </p:nvSpPr>
          <p:spPr>
            <a:xfrm>
              <a:off x="76200" y="76200"/>
              <a:ext cx="660400" cy="660400"/>
            </a:xfrm>
            <a:prstGeom prst="rect">
              <a:avLst/>
            </a:prstGeom>
          </p:spPr>
          <p:txBody>
            <a:bodyPr lIns="50800" tIns="50800" rIns="50800" bIns="50800" rtlCol="0" anchor="ctr"/>
            <a:lstStyle/>
            <a:p>
              <a:pPr algn="ctr">
                <a:lnSpc>
                  <a:spcPts val="2652"/>
                </a:lnSpc>
              </a:pPr>
              <a:endParaRPr/>
            </a:p>
          </p:txBody>
        </p:sp>
      </p:grpSp>
      <p:sp>
        <p:nvSpPr>
          <p:cNvPr id="23" name="Freeform 23"/>
          <p:cNvSpPr/>
          <p:nvPr/>
        </p:nvSpPr>
        <p:spPr>
          <a:xfrm rot="1298307">
            <a:off x="-2124131" y="6563184"/>
            <a:ext cx="9872792" cy="2620777"/>
          </a:xfrm>
          <a:custGeom>
            <a:avLst/>
            <a:gdLst/>
            <a:ahLst/>
            <a:cxnLst/>
            <a:rect l="l" t="t" r="r" b="b"/>
            <a:pathLst>
              <a:path w="9872792" h="2620777">
                <a:moveTo>
                  <a:pt x="0" y="0"/>
                </a:moveTo>
                <a:lnTo>
                  <a:pt x="9872792" y="0"/>
                </a:lnTo>
                <a:lnTo>
                  <a:pt x="9872792" y="2620777"/>
                </a:lnTo>
                <a:lnTo>
                  <a:pt x="0" y="2620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9777975" y="1126355"/>
            <a:ext cx="971349" cy="961636"/>
          </a:xfrm>
          <a:custGeom>
            <a:avLst/>
            <a:gdLst/>
            <a:ahLst/>
            <a:cxnLst/>
            <a:rect l="l" t="t" r="r" b="b"/>
            <a:pathLst>
              <a:path w="971349" h="961636">
                <a:moveTo>
                  <a:pt x="0" y="0"/>
                </a:moveTo>
                <a:lnTo>
                  <a:pt x="971349" y="0"/>
                </a:lnTo>
                <a:lnTo>
                  <a:pt x="971349" y="961636"/>
                </a:lnTo>
                <a:lnTo>
                  <a:pt x="0" y="961636"/>
                </a:lnTo>
                <a:lnTo>
                  <a:pt x="0" y="0"/>
                </a:lnTo>
                <a:close/>
              </a:path>
            </a:pathLst>
          </a:custGeom>
          <a:blipFill>
            <a:blip r:embed="rId4"/>
            <a:stretch>
              <a:fillRect/>
            </a:stretch>
          </a:blipFill>
        </p:spPr>
        <p:txBody>
          <a:bodyPr/>
          <a:lstStyle/>
          <a:p>
            <a:endParaRPr lang="en-US"/>
          </a:p>
        </p:txBody>
      </p:sp>
      <p:sp>
        <p:nvSpPr>
          <p:cNvPr id="25" name="Freeform 25"/>
          <p:cNvSpPr/>
          <p:nvPr/>
        </p:nvSpPr>
        <p:spPr>
          <a:xfrm>
            <a:off x="9929656" y="3402259"/>
            <a:ext cx="935001" cy="971429"/>
          </a:xfrm>
          <a:custGeom>
            <a:avLst/>
            <a:gdLst/>
            <a:ahLst/>
            <a:cxnLst/>
            <a:rect l="l" t="t" r="r" b="b"/>
            <a:pathLst>
              <a:path w="935001" h="971429">
                <a:moveTo>
                  <a:pt x="0" y="0"/>
                </a:moveTo>
                <a:lnTo>
                  <a:pt x="935001" y="0"/>
                </a:lnTo>
                <a:lnTo>
                  <a:pt x="935001" y="971429"/>
                </a:lnTo>
                <a:lnTo>
                  <a:pt x="0" y="971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9817079" y="5767837"/>
            <a:ext cx="1047578" cy="801873"/>
          </a:xfrm>
          <a:custGeom>
            <a:avLst/>
            <a:gdLst/>
            <a:ahLst/>
            <a:cxnLst/>
            <a:rect l="l" t="t" r="r" b="b"/>
            <a:pathLst>
              <a:path w="1047578" h="801873">
                <a:moveTo>
                  <a:pt x="0" y="0"/>
                </a:moveTo>
                <a:lnTo>
                  <a:pt x="1047578" y="0"/>
                </a:lnTo>
                <a:lnTo>
                  <a:pt x="1047578" y="801874"/>
                </a:lnTo>
                <a:lnTo>
                  <a:pt x="0" y="801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9875649" y="7936719"/>
            <a:ext cx="989008" cy="1000260"/>
          </a:xfrm>
          <a:custGeom>
            <a:avLst/>
            <a:gdLst/>
            <a:ahLst/>
            <a:cxnLst/>
            <a:rect l="l" t="t" r="r" b="b"/>
            <a:pathLst>
              <a:path w="989008" h="1000260">
                <a:moveTo>
                  <a:pt x="0" y="0"/>
                </a:moveTo>
                <a:lnTo>
                  <a:pt x="989008" y="0"/>
                </a:lnTo>
                <a:lnTo>
                  <a:pt x="989008" y="1000260"/>
                </a:lnTo>
                <a:lnTo>
                  <a:pt x="0" y="1000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621544" y="500869"/>
            <a:ext cx="1564037" cy="1587122"/>
          </a:xfrm>
          <a:custGeom>
            <a:avLst/>
            <a:gdLst/>
            <a:ahLst/>
            <a:cxnLst/>
            <a:rect l="l" t="t" r="r" b="b"/>
            <a:pathLst>
              <a:path w="1564037" h="1587122">
                <a:moveTo>
                  <a:pt x="0" y="0"/>
                </a:moveTo>
                <a:lnTo>
                  <a:pt x="1564037" y="0"/>
                </a:lnTo>
                <a:lnTo>
                  <a:pt x="1564037" y="1587122"/>
                </a:lnTo>
                <a:lnTo>
                  <a:pt x="0" y="1587122"/>
                </a:lnTo>
                <a:lnTo>
                  <a:pt x="0" y="0"/>
                </a:lnTo>
                <a:close/>
              </a:path>
            </a:pathLst>
          </a:custGeom>
          <a:blipFill>
            <a:blip r:embed="rId11"/>
            <a:stretch>
              <a:fillRect/>
            </a:stretch>
          </a:blipFill>
        </p:spPr>
        <p:txBody>
          <a:bodyPr/>
          <a:lstStyle/>
          <a:p>
            <a:endParaRPr lang="en-US"/>
          </a:p>
        </p:txBody>
      </p:sp>
      <p:sp>
        <p:nvSpPr>
          <p:cNvPr id="29" name="TextBox 29"/>
          <p:cNvSpPr txBox="1"/>
          <p:nvPr/>
        </p:nvSpPr>
        <p:spPr>
          <a:xfrm>
            <a:off x="1403563" y="4415846"/>
            <a:ext cx="5569025" cy="1407593"/>
          </a:xfrm>
          <a:prstGeom prst="rect">
            <a:avLst/>
          </a:prstGeom>
        </p:spPr>
        <p:txBody>
          <a:bodyPr lIns="0" tIns="0" rIns="0" bIns="0" rtlCol="0" anchor="t">
            <a:spAutoFit/>
          </a:bodyPr>
          <a:lstStyle/>
          <a:p>
            <a:pPr algn="ctr">
              <a:lnSpc>
                <a:spcPts val="5335"/>
              </a:lnSpc>
            </a:pPr>
            <a:r>
              <a:rPr lang="en-US" sz="5994" b="1">
                <a:solidFill>
                  <a:srgbClr val="FFFFFF"/>
                </a:solidFill>
                <a:latin typeface="Nunito Sans Heavy"/>
                <a:ea typeface="Nunito Sans Heavy"/>
                <a:cs typeface="Nunito Sans Heavy"/>
                <a:sym typeface="Nunito Sans Heavy"/>
              </a:rPr>
              <a:t>roles &amp; expectations</a:t>
            </a:r>
          </a:p>
        </p:txBody>
      </p:sp>
      <p:sp>
        <p:nvSpPr>
          <p:cNvPr id="30" name="TextBox 30"/>
          <p:cNvSpPr txBox="1"/>
          <p:nvPr/>
        </p:nvSpPr>
        <p:spPr>
          <a:xfrm>
            <a:off x="11177111" y="1139436"/>
            <a:ext cx="5218676" cy="850900"/>
          </a:xfrm>
          <a:prstGeom prst="rect">
            <a:avLst/>
          </a:prstGeom>
        </p:spPr>
        <p:txBody>
          <a:bodyPr lIns="0" tIns="0" rIns="0" bIns="0" rtlCol="0" anchor="t">
            <a:spAutoFit/>
          </a:bodyPr>
          <a:lstStyle/>
          <a:p>
            <a:pPr algn="l">
              <a:lnSpc>
                <a:spcPts val="3499"/>
              </a:lnSpc>
            </a:pPr>
            <a:r>
              <a:rPr lang="en-US" sz="2499">
                <a:solidFill>
                  <a:srgbClr val="181616"/>
                </a:solidFill>
                <a:latin typeface="Muli"/>
                <a:ea typeface="Muli"/>
                <a:cs typeface="Muli"/>
                <a:sym typeface="Muli"/>
              </a:rPr>
              <a:t>Support youth engagement activities.</a:t>
            </a:r>
          </a:p>
        </p:txBody>
      </p:sp>
      <p:sp>
        <p:nvSpPr>
          <p:cNvPr id="31" name="TextBox 31"/>
          <p:cNvSpPr txBox="1"/>
          <p:nvPr/>
        </p:nvSpPr>
        <p:spPr>
          <a:xfrm>
            <a:off x="11177111" y="3443473"/>
            <a:ext cx="5218676" cy="850900"/>
          </a:xfrm>
          <a:prstGeom prst="rect">
            <a:avLst/>
          </a:prstGeom>
        </p:spPr>
        <p:txBody>
          <a:bodyPr lIns="0" tIns="0" rIns="0" bIns="0" rtlCol="0" anchor="t">
            <a:spAutoFit/>
          </a:bodyPr>
          <a:lstStyle/>
          <a:p>
            <a:pPr algn="l">
              <a:lnSpc>
                <a:spcPts val="3499"/>
              </a:lnSpc>
            </a:pPr>
            <a:r>
              <a:rPr lang="en-US" sz="2499">
                <a:solidFill>
                  <a:srgbClr val="181616"/>
                </a:solidFill>
                <a:latin typeface="Muli"/>
                <a:ea typeface="Muli"/>
                <a:cs typeface="Muli"/>
                <a:sym typeface="Muli"/>
              </a:rPr>
              <a:t>Foster a safe and inclusive environment.</a:t>
            </a:r>
          </a:p>
        </p:txBody>
      </p:sp>
      <p:sp>
        <p:nvSpPr>
          <p:cNvPr id="32" name="TextBox 32"/>
          <p:cNvSpPr txBox="1"/>
          <p:nvPr/>
        </p:nvSpPr>
        <p:spPr>
          <a:xfrm>
            <a:off x="11177111" y="5683933"/>
            <a:ext cx="5218676" cy="850900"/>
          </a:xfrm>
          <a:prstGeom prst="rect">
            <a:avLst/>
          </a:prstGeom>
        </p:spPr>
        <p:txBody>
          <a:bodyPr lIns="0" tIns="0" rIns="0" bIns="0" rtlCol="0" anchor="t">
            <a:spAutoFit/>
          </a:bodyPr>
          <a:lstStyle/>
          <a:p>
            <a:pPr algn="l">
              <a:lnSpc>
                <a:spcPts val="3499"/>
              </a:lnSpc>
            </a:pPr>
            <a:r>
              <a:rPr lang="en-US" sz="2499">
                <a:solidFill>
                  <a:srgbClr val="181616"/>
                </a:solidFill>
                <a:latin typeface="Muli"/>
                <a:ea typeface="Muli"/>
                <a:cs typeface="Muli"/>
                <a:sym typeface="Muli"/>
              </a:rPr>
              <a:t>Act as a trusted adult ally for youth.</a:t>
            </a:r>
          </a:p>
        </p:txBody>
      </p:sp>
      <p:sp>
        <p:nvSpPr>
          <p:cNvPr id="33" name="TextBox 33"/>
          <p:cNvSpPr txBox="1"/>
          <p:nvPr/>
        </p:nvSpPr>
        <p:spPr>
          <a:xfrm>
            <a:off x="11177111" y="8028312"/>
            <a:ext cx="5019999" cy="850900"/>
          </a:xfrm>
          <a:prstGeom prst="rect">
            <a:avLst/>
          </a:prstGeom>
        </p:spPr>
        <p:txBody>
          <a:bodyPr lIns="0" tIns="0" rIns="0" bIns="0" rtlCol="0" anchor="t">
            <a:spAutoFit/>
          </a:bodyPr>
          <a:lstStyle/>
          <a:p>
            <a:pPr algn="l">
              <a:lnSpc>
                <a:spcPts val="3499"/>
              </a:lnSpc>
            </a:pPr>
            <a:r>
              <a:rPr lang="en-US" sz="2499">
                <a:solidFill>
                  <a:srgbClr val="181616"/>
                </a:solidFill>
                <a:latin typeface="Muli"/>
                <a:ea typeface="Muli"/>
                <a:cs typeface="Muli"/>
                <a:sym typeface="Muli"/>
              </a:rPr>
              <a:t>Collaborate with other volunteers and staff.</a:t>
            </a:r>
          </a:p>
        </p:txBody>
      </p:sp>
      <p:sp>
        <p:nvSpPr>
          <p:cNvPr id="34" name="TextBox 34"/>
          <p:cNvSpPr txBox="1"/>
          <p:nvPr/>
        </p:nvSpPr>
        <p:spPr>
          <a:xfrm>
            <a:off x="16628956" y="9312665"/>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7 of 13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50062" y="0"/>
            <a:ext cx="18907215" cy="352425"/>
          </a:xfrm>
          <a:prstGeom prst="rect">
            <a:avLst/>
          </a:prstGeom>
          <a:solidFill>
            <a:srgbClr val="F08621"/>
          </a:solidFill>
        </p:spPr>
        <p:txBody>
          <a:bodyPr/>
          <a:lstStyle/>
          <a:p>
            <a:endParaRPr lang="en-US"/>
          </a:p>
        </p:txBody>
      </p:sp>
      <p:grpSp>
        <p:nvGrpSpPr>
          <p:cNvPr id="3" name="Group 3"/>
          <p:cNvGrpSpPr/>
          <p:nvPr/>
        </p:nvGrpSpPr>
        <p:grpSpPr>
          <a:xfrm>
            <a:off x="17148722" y="0"/>
            <a:ext cx="1139278" cy="1028700"/>
            <a:chOff x="0" y="0"/>
            <a:chExt cx="1519037" cy="1371600"/>
          </a:xfrm>
        </p:grpSpPr>
        <p:sp>
          <p:nvSpPr>
            <p:cNvPr id="4" name="AutoShape 4"/>
            <p:cNvSpPr/>
            <p:nvPr/>
          </p:nvSpPr>
          <p:spPr>
            <a:xfrm>
              <a:off x="0" y="0"/>
              <a:ext cx="1519037" cy="1371600"/>
            </a:xfrm>
            <a:prstGeom prst="rect">
              <a:avLst/>
            </a:prstGeom>
            <a:solidFill>
              <a:srgbClr val="4BBBB5"/>
            </a:solidFill>
          </p:spPr>
          <p:txBody>
            <a:bodyPr/>
            <a:lstStyle/>
            <a:p>
              <a:endParaRPr lang="en-US"/>
            </a:p>
          </p:txBody>
        </p:sp>
        <p:sp>
          <p:nvSpPr>
            <p:cNvPr id="5" name="Freeform 5"/>
            <p:cNvSpPr/>
            <p:nvPr/>
          </p:nvSpPr>
          <p:spPr>
            <a:xfrm flipH="1">
              <a:off x="425626" y="419900"/>
              <a:ext cx="667784" cy="531799"/>
            </a:xfrm>
            <a:custGeom>
              <a:avLst/>
              <a:gdLst/>
              <a:ahLst/>
              <a:cxnLst/>
              <a:rect l="l" t="t" r="r" b="b"/>
              <a:pathLst>
                <a:path w="667784" h="531799">
                  <a:moveTo>
                    <a:pt x="667785" y="0"/>
                  </a:moveTo>
                  <a:lnTo>
                    <a:pt x="0" y="0"/>
                  </a:lnTo>
                  <a:lnTo>
                    <a:pt x="0" y="531800"/>
                  </a:lnTo>
                  <a:lnTo>
                    <a:pt x="667785" y="531800"/>
                  </a:lnTo>
                  <a:lnTo>
                    <a:pt x="66778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Freeform 6"/>
          <p:cNvSpPr/>
          <p:nvPr/>
        </p:nvSpPr>
        <p:spPr>
          <a:xfrm rot="9899027">
            <a:off x="-2305800" y="6467451"/>
            <a:ext cx="8354924" cy="8229600"/>
          </a:xfrm>
          <a:custGeom>
            <a:avLst/>
            <a:gdLst/>
            <a:ahLst/>
            <a:cxnLst/>
            <a:rect l="l" t="t" r="r" b="b"/>
            <a:pathLst>
              <a:path w="8354924" h="8229600">
                <a:moveTo>
                  <a:pt x="0" y="0"/>
                </a:moveTo>
                <a:lnTo>
                  <a:pt x="8354924" y="0"/>
                </a:lnTo>
                <a:lnTo>
                  <a:pt x="8354924" y="8229600"/>
                </a:lnTo>
                <a:lnTo>
                  <a:pt x="0" y="8229600"/>
                </a:lnTo>
                <a:lnTo>
                  <a:pt x="0" y="0"/>
                </a:lnTo>
                <a:close/>
              </a:path>
            </a:pathLst>
          </a:custGeom>
          <a:blipFill>
            <a:blip r:embed="rId4">
              <a:alphaModFix amt="89000"/>
            </a:blip>
            <a:stretch>
              <a:fillRect/>
            </a:stretch>
          </a:blipFill>
        </p:spPr>
        <p:txBody>
          <a:bodyPr/>
          <a:lstStyle/>
          <a:p>
            <a:endParaRPr lang="en-US"/>
          </a:p>
        </p:txBody>
      </p:sp>
      <p:grpSp>
        <p:nvGrpSpPr>
          <p:cNvPr id="7" name="Group 7"/>
          <p:cNvGrpSpPr/>
          <p:nvPr/>
        </p:nvGrpSpPr>
        <p:grpSpPr>
          <a:xfrm rot="-10800000">
            <a:off x="5432841" y="4199370"/>
            <a:ext cx="5533811" cy="2230318"/>
            <a:chOff x="0" y="0"/>
            <a:chExt cx="1457465" cy="587409"/>
          </a:xfrm>
        </p:grpSpPr>
        <p:sp>
          <p:nvSpPr>
            <p:cNvPr id="8" name="Freeform 8"/>
            <p:cNvSpPr/>
            <p:nvPr/>
          </p:nvSpPr>
          <p:spPr>
            <a:xfrm>
              <a:off x="0" y="0"/>
              <a:ext cx="1457465" cy="587409"/>
            </a:xfrm>
            <a:custGeom>
              <a:avLst/>
              <a:gdLst/>
              <a:ahLst/>
              <a:cxnLst/>
              <a:rect l="l" t="t" r="r" b="b"/>
              <a:pathLst>
                <a:path w="1457465" h="587409">
                  <a:moveTo>
                    <a:pt x="34976" y="0"/>
                  </a:moveTo>
                  <a:lnTo>
                    <a:pt x="1422489" y="0"/>
                  </a:lnTo>
                  <a:cubicBezTo>
                    <a:pt x="1431765" y="0"/>
                    <a:pt x="1440661" y="3685"/>
                    <a:pt x="1447220" y="10244"/>
                  </a:cubicBezTo>
                  <a:cubicBezTo>
                    <a:pt x="1453780" y="16803"/>
                    <a:pt x="1457465" y="25699"/>
                    <a:pt x="1457465" y="34976"/>
                  </a:cubicBezTo>
                  <a:lnTo>
                    <a:pt x="1457465" y="552433"/>
                  </a:lnTo>
                  <a:cubicBezTo>
                    <a:pt x="1457465" y="561709"/>
                    <a:pt x="1453780" y="570606"/>
                    <a:pt x="1447220" y="577165"/>
                  </a:cubicBezTo>
                  <a:cubicBezTo>
                    <a:pt x="1440661" y="583724"/>
                    <a:pt x="1431765" y="587409"/>
                    <a:pt x="1422489" y="587409"/>
                  </a:cubicBezTo>
                  <a:lnTo>
                    <a:pt x="34976" y="587409"/>
                  </a:lnTo>
                  <a:cubicBezTo>
                    <a:pt x="25699" y="587409"/>
                    <a:pt x="16803" y="583724"/>
                    <a:pt x="10244" y="577165"/>
                  </a:cubicBezTo>
                  <a:cubicBezTo>
                    <a:pt x="3685" y="570606"/>
                    <a:pt x="0" y="561709"/>
                    <a:pt x="0" y="552433"/>
                  </a:cubicBezTo>
                  <a:lnTo>
                    <a:pt x="0" y="34976"/>
                  </a:lnTo>
                  <a:cubicBezTo>
                    <a:pt x="0" y="25699"/>
                    <a:pt x="3685" y="16803"/>
                    <a:pt x="10244" y="10244"/>
                  </a:cubicBezTo>
                  <a:cubicBezTo>
                    <a:pt x="16803" y="3685"/>
                    <a:pt x="25699" y="0"/>
                    <a:pt x="34976" y="0"/>
                  </a:cubicBezTo>
                  <a:close/>
                </a:path>
              </a:pathLst>
            </a:custGeom>
            <a:solidFill>
              <a:srgbClr val="4BBBB5"/>
            </a:solidFill>
          </p:spPr>
          <p:txBody>
            <a:bodyPr/>
            <a:lstStyle/>
            <a:p>
              <a:endParaRPr lang="en-US"/>
            </a:p>
          </p:txBody>
        </p:sp>
        <p:sp>
          <p:nvSpPr>
            <p:cNvPr id="9" name="TextBox 9"/>
            <p:cNvSpPr txBox="1"/>
            <p:nvPr/>
          </p:nvSpPr>
          <p:spPr>
            <a:xfrm>
              <a:off x="0" y="-38100"/>
              <a:ext cx="1457465" cy="625509"/>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rot="-10800000">
            <a:off x="6084049" y="3638859"/>
            <a:ext cx="13359650" cy="3351340"/>
            <a:chOff x="0" y="0"/>
            <a:chExt cx="3518591" cy="882658"/>
          </a:xfrm>
        </p:grpSpPr>
        <p:sp>
          <p:nvSpPr>
            <p:cNvPr id="11" name="Freeform 11"/>
            <p:cNvSpPr/>
            <p:nvPr/>
          </p:nvSpPr>
          <p:spPr>
            <a:xfrm>
              <a:off x="0" y="0"/>
              <a:ext cx="3518591" cy="882658"/>
            </a:xfrm>
            <a:custGeom>
              <a:avLst/>
              <a:gdLst/>
              <a:ahLst/>
              <a:cxnLst/>
              <a:rect l="l" t="t" r="r" b="b"/>
              <a:pathLst>
                <a:path w="3518591" h="882658">
                  <a:moveTo>
                    <a:pt x="29555" y="0"/>
                  </a:moveTo>
                  <a:lnTo>
                    <a:pt x="3489036" y="0"/>
                  </a:lnTo>
                  <a:cubicBezTo>
                    <a:pt x="3496875" y="0"/>
                    <a:pt x="3504392" y="3114"/>
                    <a:pt x="3509934" y="8656"/>
                  </a:cubicBezTo>
                  <a:cubicBezTo>
                    <a:pt x="3515477" y="14199"/>
                    <a:pt x="3518591" y="21716"/>
                    <a:pt x="3518591" y="29555"/>
                  </a:cubicBezTo>
                  <a:lnTo>
                    <a:pt x="3518591" y="853103"/>
                  </a:lnTo>
                  <a:cubicBezTo>
                    <a:pt x="3518591" y="860941"/>
                    <a:pt x="3515477" y="868459"/>
                    <a:pt x="3509934" y="874001"/>
                  </a:cubicBezTo>
                  <a:cubicBezTo>
                    <a:pt x="3504392" y="879544"/>
                    <a:pt x="3496875" y="882658"/>
                    <a:pt x="3489036" y="882658"/>
                  </a:cubicBezTo>
                  <a:lnTo>
                    <a:pt x="29555" y="882658"/>
                  </a:lnTo>
                  <a:cubicBezTo>
                    <a:pt x="21716" y="882658"/>
                    <a:pt x="14199" y="879544"/>
                    <a:pt x="8656" y="874001"/>
                  </a:cubicBezTo>
                  <a:cubicBezTo>
                    <a:pt x="3114" y="868459"/>
                    <a:pt x="0" y="860941"/>
                    <a:pt x="0" y="853103"/>
                  </a:cubicBezTo>
                  <a:lnTo>
                    <a:pt x="0" y="29555"/>
                  </a:lnTo>
                  <a:cubicBezTo>
                    <a:pt x="0" y="21716"/>
                    <a:pt x="3114" y="14199"/>
                    <a:pt x="8656" y="8656"/>
                  </a:cubicBezTo>
                  <a:cubicBezTo>
                    <a:pt x="14199" y="3114"/>
                    <a:pt x="21716" y="0"/>
                    <a:pt x="29555" y="0"/>
                  </a:cubicBezTo>
                  <a:close/>
                </a:path>
              </a:pathLst>
            </a:custGeom>
            <a:solidFill>
              <a:srgbClr val="69577D"/>
            </a:solidFill>
          </p:spPr>
          <p:txBody>
            <a:bodyPr/>
            <a:lstStyle/>
            <a:p>
              <a:endParaRPr lang="en-US"/>
            </a:p>
          </p:txBody>
        </p:sp>
        <p:sp>
          <p:nvSpPr>
            <p:cNvPr id="12" name="TextBox 12"/>
            <p:cNvSpPr txBox="1"/>
            <p:nvPr/>
          </p:nvSpPr>
          <p:spPr>
            <a:xfrm>
              <a:off x="0" y="-38100"/>
              <a:ext cx="3518591" cy="920758"/>
            </a:xfrm>
            <a:prstGeom prst="rect">
              <a:avLst/>
            </a:prstGeom>
          </p:spPr>
          <p:txBody>
            <a:bodyPr lIns="50800" tIns="50800" rIns="50800" bIns="50800" rtlCol="0" anchor="ctr"/>
            <a:lstStyle/>
            <a:p>
              <a:pPr algn="ctr">
                <a:lnSpc>
                  <a:spcPts val="3499"/>
                </a:lnSpc>
              </a:pPr>
              <a:endParaRPr/>
            </a:p>
          </p:txBody>
        </p:sp>
      </p:grpSp>
      <p:sp>
        <p:nvSpPr>
          <p:cNvPr id="13" name="TextBox 13"/>
          <p:cNvSpPr txBox="1"/>
          <p:nvPr/>
        </p:nvSpPr>
        <p:spPr>
          <a:xfrm>
            <a:off x="6601729" y="3957614"/>
            <a:ext cx="10509392" cy="260350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F9FCFF"/>
                </a:solidFill>
                <a:latin typeface="Muli"/>
                <a:ea typeface="Muli"/>
                <a:cs typeface="Muli"/>
                <a:sym typeface="Muli"/>
              </a:rPr>
              <a:t>Treat everyone with dignity and embrace diversity. Use inclusive language.</a:t>
            </a:r>
          </a:p>
          <a:p>
            <a:pPr marL="539749" lvl="1" indent="-269875" algn="l">
              <a:lnSpc>
                <a:spcPts val="3499"/>
              </a:lnSpc>
              <a:buFont typeface="Arial"/>
              <a:buChar char="•"/>
            </a:pPr>
            <a:r>
              <a:rPr lang="en-US" sz="2499" dirty="0">
                <a:solidFill>
                  <a:srgbClr val="F9FCFF"/>
                </a:solidFill>
                <a:latin typeface="Muli"/>
                <a:ea typeface="Muli"/>
                <a:cs typeface="Muli"/>
                <a:sym typeface="Muli"/>
              </a:rPr>
              <a:t>Support youth without overstepping personal or professional limits.</a:t>
            </a:r>
          </a:p>
          <a:p>
            <a:pPr marL="539749" lvl="1" indent="-269875" algn="l">
              <a:lnSpc>
                <a:spcPts val="3499"/>
              </a:lnSpc>
              <a:buFont typeface="Arial"/>
              <a:buChar char="•"/>
            </a:pPr>
            <a:r>
              <a:rPr lang="en-US" sz="2499" dirty="0">
                <a:solidFill>
                  <a:srgbClr val="F9FCFF"/>
                </a:solidFill>
                <a:latin typeface="Muli"/>
                <a:ea typeface="Muli"/>
                <a:cs typeface="Muli"/>
                <a:sym typeface="Muli"/>
              </a:rPr>
              <a:t>Report signs of harm and follow confidentiality guidelines.</a:t>
            </a:r>
          </a:p>
          <a:p>
            <a:pPr marL="539749" lvl="1" indent="-269875" algn="l">
              <a:lnSpc>
                <a:spcPts val="3499"/>
              </a:lnSpc>
              <a:buFont typeface="Arial"/>
              <a:buChar char="•"/>
            </a:pPr>
            <a:r>
              <a:rPr lang="en-US" sz="2499" dirty="0">
                <a:solidFill>
                  <a:srgbClr val="F9FCFF"/>
                </a:solidFill>
                <a:latin typeface="Muli"/>
                <a:ea typeface="Muli"/>
                <a:cs typeface="Muli"/>
                <a:sym typeface="Muli"/>
              </a:rPr>
              <a:t>Promote healthy, substance-free activities and contribute to a safe, inclusive environment.</a:t>
            </a:r>
          </a:p>
        </p:txBody>
      </p:sp>
      <p:grpSp>
        <p:nvGrpSpPr>
          <p:cNvPr id="14" name="Group 14"/>
          <p:cNvGrpSpPr/>
          <p:nvPr/>
        </p:nvGrpSpPr>
        <p:grpSpPr>
          <a:xfrm>
            <a:off x="6440520" y="1520591"/>
            <a:ext cx="9734831" cy="1651543"/>
            <a:chOff x="0" y="0"/>
            <a:chExt cx="2563906" cy="434974"/>
          </a:xfrm>
        </p:grpSpPr>
        <p:sp>
          <p:nvSpPr>
            <p:cNvPr id="15" name="Freeform 15"/>
            <p:cNvSpPr/>
            <p:nvPr/>
          </p:nvSpPr>
          <p:spPr>
            <a:xfrm>
              <a:off x="0" y="0"/>
              <a:ext cx="2563906" cy="434974"/>
            </a:xfrm>
            <a:custGeom>
              <a:avLst/>
              <a:gdLst/>
              <a:ahLst/>
              <a:cxnLst/>
              <a:rect l="l" t="t" r="r" b="b"/>
              <a:pathLst>
                <a:path w="2563906" h="434974">
                  <a:moveTo>
                    <a:pt x="40559" y="0"/>
                  </a:moveTo>
                  <a:lnTo>
                    <a:pt x="2523347" y="0"/>
                  </a:lnTo>
                  <a:cubicBezTo>
                    <a:pt x="2534104" y="0"/>
                    <a:pt x="2544420" y="4273"/>
                    <a:pt x="2552026" y="11880"/>
                  </a:cubicBezTo>
                  <a:cubicBezTo>
                    <a:pt x="2559633" y="19486"/>
                    <a:pt x="2563906" y="29802"/>
                    <a:pt x="2563906" y="40559"/>
                  </a:cubicBezTo>
                  <a:lnTo>
                    <a:pt x="2563906" y="394415"/>
                  </a:lnTo>
                  <a:cubicBezTo>
                    <a:pt x="2563906" y="416815"/>
                    <a:pt x="2545747" y="434974"/>
                    <a:pt x="2523347" y="434974"/>
                  </a:cubicBezTo>
                  <a:lnTo>
                    <a:pt x="40559" y="434974"/>
                  </a:lnTo>
                  <a:cubicBezTo>
                    <a:pt x="18159" y="434974"/>
                    <a:pt x="0" y="416815"/>
                    <a:pt x="0" y="394415"/>
                  </a:cubicBezTo>
                  <a:lnTo>
                    <a:pt x="0" y="40559"/>
                  </a:lnTo>
                  <a:cubicBezTo>
                    <a:pt x="0" y="18159"/>
                    <a:pt x="18159" y="0"/>
                    <a:pt x="40559" y="0"/>
                  </a:cubicBezTo>
                  <a:close/>
                </a:path>
              </a:pathLst>
            </a:custGeom>
            <a:solidFill>
              <a:srgbClr val="4BBBB5"/>
            </a:solidFill>
          </p:spPr>
          <p:txBody>
            <a:bodyPr/>
            <a:lstStyle/>
            <a:p>
              <a:endParaRPr lang="en-US"/>
            </a:p>
          </p:txBody>
        </p:sp>
        <p:sp>
          <p:nvSpPr>
            <p:cNvPr id="16" name="TextBox 16"/>
            <p:cNvSpPr txBox="1"/>
            <p:nvPr/>
          </p:nvSpPr>
          <p:spPr>
            <a:xfrm>
              <a:off x="0" y="-38100"/>
              <a:ext cx="2563906" cy="473074"/>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4897510" y="2129192"/>
            <a:ext cx="12820852" cy="558165"/>
          </a:xfrm>
          <a:prstGeom prst="rect">
            <a:avLst/>
          </a:prstGeom>
        </p:spPr>
        <p:txBody>
          <a:bodyPr lIns="0" tIns="0" rIns="0" bIns="0" rtlCol="0" anchor="t">
            <a:spAutoFit/>
          </a:bodyPr>
          <a:lstStyle/>
          <a:p>
            <a:pPr marL="0" lvl="0" indent="0" algn="ctr">
              <a:lnSpc>
                <a:spcPts val="4004"/>
              </a:lnSpc>
              <a:spcBef>
                <a:spcPct val="0"/>
              </a:spcBef>
            </a:pPr>
            <a:r>
              <a:rPr lang="en-US" sz="4500" b="1" u="none" strike="noStrike">
                <a:solidFill>
                  <a:srgbClr val="FFFFFF"/>
                </a:solidFill>
                <a:latin typeface="Nunito Sans Heavy"/>
                <a:ea typeface="Nunito Sans Heavy"/>
                <a:cs typeface="Nunito Sans Heavy"/>
                <a:sym typeface="Nunito Sans Heavy"/>
              </a:rPr>
              <a:t>Respect, inclusion &amp; empathy</a:t>
            </a:r>
          </a:p>
        </p:txBody>
      </p:sp>
      <p:sp>
        <p:nvSpPr>
          <p:cNvPr id="18" name="TextBox 18"/>
          <p:cNvSpPr txBox="1"/>
          <p:nvPr/>
        </p:nvSpPr>
        <p:spPr>
          <a:xfrm>
            <a:off x="6601729" y="1009650"/>
            <a:ext cx="5084543" cy="396875"/>
          </a:xfrm>
          <a:prstGeom prst="rect">
            <a:avLst/>
          </a:prstGeom>
        </p:spPr>
        <p:txBody>
          <a:bodyPr lIns="0" tIns="0" rIns="0" bIns="0" rtlCol="0" anchor="t">
            <a:spAutoFit/>
          </a:bodyPr>
          <a:lstStyle/>
          <a:p>
            <a:pPr algn="l">
              <a:lnSpc>
                <a:spcPts val="3249"/>
              </a:lnSpc>
            </a:pPr>
            <a:r>
              <a:rPr lang="en-US" sz="2499" b="1" spc="99">
                <a:solidFill>
                  <a:srgbClr val="181616"/>
                </a:solidFill>
                <a:latin typeface="Muli Ultra-Bold"/>
                <a:ea typeface="Muli Ultra-Bold"/>
                <a:cs typeface="Muli Ultra-Bold"/>
                <a:sym typeface="Muli Ultra-Bold"/>
              </a:rPr>
              <a:t>CORE PRINCIPLES:</a:t>
            </a:r>
          </a:p>
        </p:txBody>
      </p:sp>
      <p:grpSp>
        <p:nvGrpSpPr>
          <p:cNvPr id="19" name="Group 19"/>
          <p:cNvGrpSpPr/>
          <p:nvPr/>
        </p:nvGrpSpPr>
        <p:grpSpPr>
          <a:xfrm rot="-10800000">
            <a:off x="10484753" y="7808983"/>
            <a:ext cx="5887015" cy="1667611"/>
            <a:chOff x="0" y="0"/>
            <a:chExt cx="1550490" cy="439206"/>
          </a:xfrm>
        </p:grpSpPr>
        <p:sp>
          <p:nvSpPr>
            <p:cNvPr id="20" name="Freeform 20"/>
            <p:cNvSpPr/>
            <p:nvPr/>
          </p:nvSpPr>
          <p:spPr>
            <a:xfrm>
              <a:off x="0" y="0"/>
              <a:ext cx="1550490" cy="439206"/>
            </a:xfrm>
            <a:custGeom>
              <a:avLst/>
              <a:gdLst/>
              <a:ahLst/>
              <a:cxnLst/>
              <a:rect l="l" t="t" r="r" b="b"/>
              <a:pathLst>
                <a:path w="1550490" h="439206">
                  <a:moveTo>
                    <a:pt x="32877" y="0"/>
                  </a:moveTo>
                  <a:lnTo>
                    <a:pt x="1517613" y="0"/>
                  </a:lnTo>
                  <a:cubicBezTo>
                    <a:pt x="1526332" y="0"/>
                    <a:pt x="1534695" y="3464"/>
                    <a:pt x="1540860" y="9629"/>
                  </a:cubicBezTo>
                  <a:cubicBezTo>
                    <a:pt x="1547026" y="15795"/>
                    <a:pt x="1550490" y="24158"/>
                    <a:pt x="1550490" y="32877"/>
                  </a:cubicBezTo>
                  <a:lnTo>
                    <a:pt x="1550490" y="406329"/>
                  </a:lnTo>
                  <a:cubicBezTo>
                    <a:pt x="1550490" y="415049"/>
                    <a:pt x="1547026" y="423411"/>
                    <a:pt x="1540860" y="429577"/>
                  </a:cubicBezTo>
                  <a:cubicBezTo>
                    <a:pt x="1534695" y="435742"/>
                    <a:pt x="1526332" y="439206"/>
                    <a:pt x="1517613" y="439206"/>
                  </a:cubicBezTo>
                  <a:lnTo>
                    <a:pt x="32877" y="439206"/>
                  </a:lnTo>
                  <a:cubicBezTo>
                    <a:pt x="24158" y="439206"/>
                    <a:pt x="15795" y="435742"/>
                    <a:pt x="9629" y="429577"/>
                  </a:cubicBezTo>
                  <a:cubicBezTo>
                    <a:pt x="3464" y="423411"/>
                    <a:pt x="0" y="415049"/>
                    <a:pt x="0" y="406329"/>
                  </a:cubicBezTo>
                  <a:lnTo>
                    <a:pt x="0" y="32877"/>
                  </a:lnTo>
                  <a:cubicBezTo>
                    <a:pt x="0" y="24158"/>
                    <a:pt x="3464" y="15795"/>
                    <a:pt x="9629" y="9629"/>
                  </a:cubicBezTo>
                  <a:cubicBezTo>
                    <a:pt x="15795" y="3464"/>
                    <a:pt x="24158" y="0"/>
                    <a:pt x="32877" y="0"/>
                  </a:cubicBezTo>
                  <a:close/>
                </a:path>
              </a:pathLst>
            </a:custGeom>
            <a:solidFill>
              <a:srgbClr val="4BBBB5"/>
            </a:solidFill>
          </p:spPr>
          <p:txBody>
            <a:bodyPr/>
            <a:lstStyle/>
            <a:p>
              <a:endParaRPr lang="en-US"/>
            </a:p>
          </p:txBody>
        </p:sp>
        <p:sp>
          <p:nvSpPr>
            <p:cNvPr id="21" name="TextBox 21"/>
            <p:cNvSpPr txBox="1"/>
            <p:nvPr/>
          </p:nvSpPr>
          <p:spPr>
            <a:xfrm>
              <a:off x="0" y="-38100"/>
              <a:ext cx="1550490" cy="477306"/>
            </a:xfrm>
            <a:prstGeom prst="rect">
              <a:avLst/>
            </a:prstGeom>
          </p:spPr>
          <p:txBody>
            <a:bodyPr lIns="50800" tIns="50800" rIns="50800" bIns="50800" rtlCol="0" anchor="ctr"/>
            <a:lstStyle/>
            <a:p>
              <a:pPr algn="ctr">
                <a:lnSpc>
                  <a:spcPts val="3499"/>
                </a:lnSpc>
              </a:pPr>
              <a:endParaRPr/>
            </a:p>
          </p:txBody>
        </p:sp>
      </p:grpSp>
      <p:grpSp>
        <p:nvGrpSpPr>
          <p:cNvPr id="22" name="Group 22"/>
          <p:cNvGrpSpPr/>
          <p:nvPr/>
        </p:nvGrpSpPr>
        <p:grpSpPr>
          <a:xfrm rot="-10800000">
            <a:off x="-2190818" y="7456924"/>
            <a:ext cx="17890366" cy="2371729"/>
            <a:chOff x="0" y="0"/>
            <a:chExt cx="4711866" cy="624653"/>
          </a:xfrm>
        </p:grpSpPr>
        <p:sp>
          <p:nvSpPr>
            <p:cNvPr id="23" name="Freeform 23"/>
            <p:cNvSpPr/>
            <p:nvPr/>
          </p:nvSpPr>
          <p:spPr>
            <a:xfrm>
              <a:off x="0" y="0"/>
              <a:ext cx="4711866" cy="624653"/>
            </a:xfrm>
            <a:custGeom>
              <a:avLst/>
              <a:gdLst/>
              <a:ahLst/>
              <a:cxnLst/>
              <a:rect l="l" t="t" r="r" b="b"/>
              <a:pathLst>
                <a:path w="4711866" h="624653">
                  <a:moveTo>
                    <a:pt x="22070" y="0"/>
                  </a:moveTo>
                  <a:lnTo>
                    <a:pt x="4689796" y="0"/>
                  </a:lnTo>
                  <a:cubicBezTo>
                    <a:pt x="4701985" y="0"/>
                    <a:pt x="4711866" y="9881"/>
                    <a:pt x="4711866" y="22070"/>
                  </a:cubicBezTo>
                  <a:lnTo>
                    <a:pt x="4711866" y="602583"/>
                  </a:lnTo>
                  <a:cubicBezTo>
                    <a:pt x="4711866" y="614772"/>
                    <a:pt x="4701985" y="624653"/>
                    <a:pt x="4689796" y="624653"/>
                  </a:cubicBezTo>
                  <a:lnTo>
                    <a:pt x="22070" y="624653"/>
                  </a:lnTo>
                  <a:cubicBezTo>
                    <a:pt x="9881" y="624653"/>
                    <a:pt x="0" y="614772"/>
                    <a:pt x="0" y="602583"/>
                  </a:cubicBezTo>
                  <a:lnTo>
                    <a:pt x="0" y="22070"/>
                  </a:lnTo>
                  <a:cubicBezTo>
                    <a:pt x="0" y="9881"/>
                    <a:pt x="9881" y="0"/>
                    <a:pt x="22070" y="0"/>
                  </a:cubicBezTo>
                  <a:close/>
                </a:path>
              </a:pathLst>
            </a:custGeom>
            <a:solidFill>
              <a:srgbClr val="69577D"/>
            </a:solidFill>
          </p:spPr>
          <p:txBody>
            <a:bodyPr/>
            <a:lstStyle/>
            <a:p>
              <a:endParaRPr lang="en-US"/>
            </a:p>
          </p:txBody>
        </p:sp>
        <p:sp>
          <p:nvSpPr>
            <p:cNvPr id="24" name="TextBox 24"/>
            <p:cNvSpPr txBox="1"/>
            <p:nvPr/>
          </p:nvSpPr>
          <p:spPr>
            <a:xfrm>
              <a:off x="0" y="-38100"/>
              <a:ext cx="4711866" cy="662753"/>
            </a:xfrm>
            <a:prstGeom prst="rect">
              <a:avLst/>
            </a:prstGeom>
          </p:spPr>
          <p:txBody>
            <a:bodyPr lIns="50800" tIns="50800" rIns="50800" bIns="50800" rtlCol="0" anchor="ctr"/>
            <a:lstStyle/>
            <a:p>
              <a:pPr algn="ctr">
                <a:lnSpc>
                  <a:spcPts val="3499"/>
                </a:lnSpc>
              </a:pPr>
              <a:endParaRPr/>
            </a:p>
          </p:txBody>
        </p:sp>
      </p:grpSp>
      <p:sp>
        <p:nvSpPr>
          <p:cNvPr id="25" name="Freeform 25"/>
          <p:cNvSpPr/>
          <p:nvPr/>
        </p:nvSpPr>
        <p:spPr>
          <a:xfrm rot="921703">
            <a:off x="557872" y="4343007"/>
            <a:ext cx="4310037" cy="2930825"/>
          </a:xfrm>
          <a:custGeom>
            <a:avLst/>
            <a:gdLst/>
            <a:ahLst/>
            <a:cxnLst/>
            <a:rect l="l" t="t" r="r" b="b"/>
            <a:pathLst>
              <a:path w="4310037" h="2930825">
                <a:moveTo>
                  <a:pt x="0" y="0"/>
                </a:moveTo>
                <a:lnTo>
                  <a:pt x="4310037" y="0"/>
                </a:lnTo>
                <a:lnTo>
                  <a:pt x="4310037" y="2930825"/>
                </a:lnTo>
                <a:lnTo>
                  <a:pt x="0" y="29308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1685155" y="4326773"/>
            <a:ext cx="2666693" cy="3534171"/>
          </a:xfrm>
          <a:custGeom>
            <a:avLst/>
            <a:gdLst/>
            <a:ahLst/>
            <a:cxnLst/>
            <a:rect l="l" t="t" r="r" b="b"/>
            <a:pathLst>
              <a:path w="2666693" h="3534171">
                <a:moveTo>
                  <a:pt x="0" y="0"/>
                </a:moveTo>
                <a:lnTo>
                  <a:pt x="2666693" y="0"/>
                </a:lnTo>
                <a:lnTo>
                  <a:pt x="2666693" y="3534171"/>
                </a:lnTo>
                <a:lnTo>
                  <a:pt x="0" y="35341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417478" y="7193577"/>
            <a:ext cx="4590825" cy="2779536"/>
          </a:xfrm>
          <a:custGeom>
            <a:avLst/>
            <a:gdLst/>
            <a:ahLst/>
            <a:cxnLst/>
            <a:rect l="l" t="t" r="r" b="b"/>
            <a:pathLst>
              <a:path w="4590825" h="2779536">
                <a:moveTo>
                  <a:pt x="0" y="0"/>
                </a:moveTo>
                <a:lnTo>
                  <a:pt x="4590825" y="0"/>
                </a:lnTo>
                <a:lnTo>
                  <a:pt x="4590825" y="2779536"/>
                </a:lnTo>
                <a:lnTo>
                  <a:pt x="0" y="2779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16638760" y="8075795"/>
            <a:ext cx="1241080" cy="1259398"/>
          </a:xfrm>
          <a:custGeom>
            <a:avLst/>
            <a:gdLst/>
            <a:ahLst/>
            <a:cxnLst/>
            <a:rect l="l" t="t" r="r" b="b"/>
            <a:pathLst>
              <a:path w="1241080" h="1259398">
                <a:moveTo>
                  <a:pt x="0" y="0"/>
                </a:moveTo>
                <a:lnTo>
                  <a:pt x="1241080" y="0"/>
                </a:lnTo>
                <a:lnTo>
                  <a:pt x="1241080" y="1259398"/>
                </a:lnTo>
                <a:lnTo>
                  <a:pt x="0" y="1259398"/>
                </a:lnTo>
                <a:lnTo>
                  <a:pt x="0" y="0"/>
                </a:lnTo>
                <a:close/>
              </a:path>
            </a:pathLst>
          </a:custGeom>
          <a:blipFill>
            <a:blip r:embed="rId11"/>
            <a:stretch>
              <a:fillRect/>
            </a:stretch>
          </a:blipFill>
        </p:spPr>
        <p:txBody>
          <a:bodyPr/>
          <a:lstStyle/>
          <a:p>
            <a:endParaRPr lang="en-US"/>
          </a:p>
        </p:txBody>
      </p:sp>
      <p:sp>
        <p:nvSpPr>
          <p:cNvPr id="29" name="TextBox 29"/>
          <p:cNvSpPr txBox="1"/>
          <p:nvPr/>
        </p:nvSpPr>
        <p:spPr>
          <a:xfrm>
            <a:off x="1453238" y="1720616"/>
            <a:ext cx="3979603" cy="1656715"/>
          </a:xfrm>
          <a:prstGeom prst="rect">
            <a:avLst/>
          </a:prstGeom>
        </p:spPr>
        <p:txBody>
          <a:bodyPr lIns="0" tIns="0" rIns="0" bIns="0" rtlCol="0" anchor="t">
            <a:spAutoFit/>
          </a:bodyPr>
          <a:lstStyle/>
          <a:p>
            <a:pPr algn="l">
              <a:lnSpc>
                <a:spcPts val="6229"/>
              </a:lnSpc>
            </a:pPr>
            <a:r>
              <a:rPr lang="en-US" sz="6999" b="1">
                <a:solidFill>
                  <a:srgbClr val="69577D"/>
                </a:solidFill>
                <a:latin typeface="Nunito Sans Heavy"/>
                <a:ea typeface="Nunito Sans Heavy"/>
                <a:cs typeface="Nunito Sans Heavy"/>
                <a:sym typeface="Nunito Sans Heavy"/>
              </a:rPr>
              <a:t>Do’s &amp; Don’ts</a:t>
            </a:r>
          </a:p>
        </p:txBody>
      </p:sp>
      <p:sp>
        <p:nvSpPr>
          <p:cNvPr id="30" name="TextBox 30"/>
          <p:cNvSpPr txBox="1"/>
          <p:nvPr/>
        </p:nvSpPr>
        <p:spPr>
          <a:xfrm rot="-5400000">
            <a:off x="5189805" y="5116091"/>
            <a:ext cx="1194431" cy="396875"/>
          </a:xfrm>
          <a:prstGeom prst="rect">
            <a:avLst/>
          </a:prstGeom>
        </p:spPr>
        <p:txBody>
          <a:bodyPr lIns="0" tIns="0" rIns="0" bIns="0" rtlCol="0" anchor="t">
            <a:spAutoFit/>
          </a:bodyPr>
          <a:lstStyle/>
          <a:p>
            <a:pPr algn="ctr">
              <a:lnSpc>
                <a:spcPts val="3249"/>
              </a:lnSpc>
            </a:pPr>
            <a:r>
              <a:rPr lang="en-US" sz="2499" b="1" spc="99">
                <a:solidFill>
                  <a:srgbClr val="181616"/>
                </a:solidFill>
                <a:latin typeface="Muli Ultra-Bold"/>
                <a:ea typeface="Muli Ultra-Bold"/>
                <a:cs typeface="Muli Ultra-Bold"/>
                <a:sym typeface="Muli Ultra-Bold"/>
              </a:rPr>
              <a:t>DO’S</a:t>
            </a:r>
          </a:p>
        </p:txBody>
      </p:sp>
      <p:sp>
        <p:nvSpPr>
          <p:cNvPr id="31" name="TextBox 31"/>
          <p:cNvSpPr txBox="1"/>
          <p:nvPr/>
        </p:nvSpPr>
        <p:spPr>
          <a:xfrm>
            <a:off x="4897510" y="7784744"/>
            <a:ext cx="10509392" cy="172720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F9FCFF"/>
                </a:solidFill>
                <a:latin typeface="Muli"/>
                <a:ea typeface="Muli"/>
                <a:cs typeface="Muli"/>
                <a:sym typeface="Muli"/>
              </a:rPr>
              <a:t>No discrimination, harassment, or bullying.</a:t>
            </a:r>
          </a:p>
          <a:p>
            <a:pPr marL="539749" lvl="1" indent="-269875" algn="l">
              <a:lnSpc>
                <a:spcPts val="3499"/>
              </a:lnSpc>
              <a:buFont typeface="Arial"/>
              <a:buChar char="•"/>
            </a:pPr>
            <a:r>
              <a:rPr lang="en-US" sz="2499" dirty="0">
                <a:solidFill>
                  <a:srgbClr val="F9FCFF"/>
                </a:solidFill>
                <a:latin typeface="Muli"/>
                <a:ea typeface="Muli"/>
                <a:cs typeface="Muli"/>
                <a:sym typeface="Muli"/>
              </a:rPr>
              <a:t>Do not use Alcohol or drugs at the hub or during events.</a:t>
            </a:r>
          </a:p>
          <a:p>
            <a:pPr marL="539749" lvl="1" indent="-269875" algn="l">
              <a:lnSpc>
                <a:spcPts val="3499"/>
              </a:lnSpc>
              <a:buFont typeface="Arial"/>
              <a:buChar char="•"/>
            </a:pPr>
            <a:r>
              <a:rPr lang="en-US" sz="2499" dirty="0">
                <a:solidFill>
                  <a:srgbClr val="F9FCFF"/>
                </a:solidFill>
                <a:latin typeface="Muli"/>
                <a:ea typeface="Muli"/>
                <a:cs typeface="Muli"/>
                <a:sym typeface="Muli"/>
              </a:rPr>
              <a:t>Do not share private information about youth or volunteers without necessity or consent.</a:t>
            </a:r>
          </a:p>
        </p:txBody>
      </p:sp>
      <p:sp>
        <p:nvSpPr>
          <p:cNvPr id="32" name="TextBox 32"/>
          <p:cNvSpPr txBox="1"/>
          <p:nvPr/>
        </p:nvSpPr>
        <p:spPr>
          <a:xfrm rot="5400000">
            <a:off x="14775968" y="8434826"/>
            <a:ext cx="2497140" cy="396875"/>
          </a:xfrm>
          <a:prstGeom prst="rect">
            <a:avLst/>
          </a:prstGeom>
        </p:spPr>
        <p:txBody>
          <a:bodyPr lIns="0" tIns="0" rIns="0" bIns="0" rtlCol="0" anchor="t">
            <a:spAutoFit/>
          </a:bodyPr>
          <a:lstStyle/>
          <a:p>
            <a:pPr algn="ctr">
              <a:lnSpc>
                <a:spcPts val="3249"/>
              </a:lnSpc>
            </a:pPr>
            <a:r>
              <a:rPr lang="en-US" sz="2499" b="1" spc="99">
                <a:solidFill>
                  <a:srgbClr val="181616"/>
                </a:solidFill>
                <a:latin typeface="Muli Ultra-Bold"/>
                <a:ea typeface="Muli Ultra-Bold"/>
                <a:cs typeface="Muli Ultra-Bold"/>
                <a:sym typeface="Muli Ultra-Bold"/>
              </a:rPr>
              <a:t>DON’TS</a:t>
            </a:r>
          </a:p>
        </p:txBody>
      </p:sp>
      <p:sp>
        <p:nvSpPr>
          <p:cNvPr id="33" name="TextBox 33"/>
          <p:cNvSpPr txBox="1"/>
          <p:nvPr/>
        </p:nvSpPr>
        <p:spPr>
          <a:xfrm>
            <a:off x="16628956" y="9312665"/>
            <a:ext cx="1260688" cy="405765"/>
          </a:xfrm>
          <a:prstGeom prst="rect">
            <a:avLst/>
          </a:prstGeom>
        </p:spPr>
        <p:txBody>
          <a:bodyPr lIns="0" tIns="0" rIns="0" bIns="0" rtlCol="0" anchor="t">
            <a:spAutoFit/>
          </a:bodyPr>
          <a:lstStyle/>
          <a:p>
            <a:pPr algn="l">
              <a:lnSpc>
                <a:spcPts val="3359"/>
              </a:lnSpc>
            </a:pPr>
            <a:r>
              <a:rPr lang="en-US" sz="2400" spc="72" dirty="0">
                <a:solidFill>
                  <a:srgbClr val="877997"/>
                </a:solidFill>
                <a:latin typeface="Muli"/>
                <a:ea typeface="Muli"/>
                <a:cs typeface="Muli"/>
                <a:sym typeface="Muli"/>
              </a:rPr>
              <a:t>8 of 13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1E45"/>
        </a:solidFill>
        <a:effectLst/>
      </p:bgPr>
    </p:bg>
    <p:spTree>
      <p:nvGrpSpPr>
        <p:cNvPr id="1" name=""/>
        <p:cNvGrpSpPr/>
        <p:nvPr/>
      </p:nvGrpSpPr>
      <p:grpSpPr>
        <a:xfrm>
          <a:off x="0" y="0"/>
          <a:ext cx="0" cy="0"/>
          <a:chOff x="0" y="0"/>
          <a:chExt cx="0" cy="0"/>
        </a:xfrm>
      </p:grpSpPr>
      <p:sp>
        <p:nvSpPr>
          <p:cNvPr id="2" name="Freeform 2"/>
          <p:cNvSpPr/>
          <p:nvPr/>
        </p:nvSpPr>
        <p:spPr>
          <a:xfrm>
            <a:off x="5881255" y="2353817"/>
            <a:ext cx="954877" cy="995960"/>
          </a:xfrm>
          <a:custGeom>
            <a:avLst/>
            <a:gdLst/>
            <a:ahLst/>
            <a:cxnLst/>
            <a:rect l="l" t="t" r="r" b="b"/>
            <a:pathLst>
              <a:path w="954877" h="995960">
                <a:moveTo>
                  <a:pt x="0" y="0"/>
                </a:moveTo>
                <a:lnTo>
                  <a:pt x="954876" y="0"/>
                </a:lnTo>
                <a:lnTo>
                  <a:pt x="954876" y="995961"/>
                </a:lnTo>
                <a:lnTo>
                  <a:pt x="0" y="9959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40562" y="79439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512600" y="5390456"/>
            <a:ext cx="954877" cy="995960"/>
          </a:xfrm>
          <a:custGeom>
            <a:avLst/>
            <a:gdLst/>
            <a:ahLst/>
            <a:cxnLst/>
            <a:rect l="l" t="t" r="r" b="b"/>
            <a:pathLst>
              <a:path w="954877" h="995960">
                <a:moveTo>
                  <a:pt x="0" y="0"/>
                </a:moveTo>
                <a:lnTo>
                  <a:pt x="954877" y="0"/>
                </a:lnTo>
                <a:lnTo>
                  <a:pt x="954877" y="995960"/>
                </a:lnTo>
                <a:lnTo>
                  <a:pt x="0" y="995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3297962" y="4415155"/>
            <a:ext cx="11692077" cy="1656715"/>
          </a:xfrm>
          <a:prstGeom prst="rect">
            <a:avLst/>
          </a:prstGeom>
        </p:spPr>
        <p:txBody>
          <a:bodyPr lIns="0" tIns="0" rIns="0" bIns="0" rtlCol="0" anchor="t">
            <a:spAutoFit/>
          </a:bodyPr>
          <a:lstStyle/>
          <a:p>
            <a:pPr marL="0" lvl="0" indent="0" algn="ctr">
              <a:lnSpc>
                <a:spcPts val="6229"/>
              </a:lnSpc>
              <a:spcBef>
                <a:spcPct val="0"/>
              </a:spcBef>
            </a:pPr>
            <a:r>
              <a:rPr lang="en-US" sz="6999" b="1" u="none" strike="noStrike">
                <a:solidFill>
                  <a:srgbClr val="FFFFFF"/>
                </a:solidFill>
                <a:latin typeface="Nunito Sans Heavy"/>
                <a:ea typeface="Nunito Sans Heavy"/>
                <a:cs typeface="Nunito Sans Heavy"/>
                <a:sym typeface="Nunito Sans Heavy"/>
              </a:rPr>
              <a:t>building strong connections with youth</a:t>
            </a:r>
          </a:p>
        </p:txBody>
      </p:sp>
      <p:sp>
        <p:nvSpPr>
          <p:cNvPr id="6" name="Freeform 6"/>
          <p:cNvSpPr/>
          <p:nvPr/>
        </p:nvSpPr>
        <p:spPr>
          <a:xfrm>
            <a:off x="8092686" y="7306149"/>
            <a:ext cx="2102628" cy="2102628"/>
          </a:xfrm>
          <a:custGeom>
            <a:avLst/>
            <a:gdLst/>
            <a:ahLst/>
            <a:cxnLst/>
            <a:rect l="l" t="t" r="r" b="b"/>
            <a:pathLst>
              <a:path w="2102628" h="2102628">
                <a:moveTo>
                  <a:pt x="0" y="0"/>
                </a:moveTo>
                <a:lnTo>
                  <a:pt x="2102628" y="0"/>
                </a:lnTo>
                <a:lnTo>
                  <a:pt x="2102628" y="2102628"/>
                </a:lnTo>
                <a:lnTo>
                  <a:pt x="0" y="210262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6601729" y="3521151"/>
            <a:ext cx="5084543" cy="494030"/>
          </a:xfrm>
          <a:prstGeom prst="rect">
            <a:avLst/>
          </a:prstGeom>
        </p:spPr>
        <p:txBody>
          <a:bodyPr lIns="0" tIns="0" rIns="0" bIns="0" rtlCol="0" anchor="t">
            <a:spAutoFit/>
          </a:bodyPr>
          <a:lstStyle/>
          <a:p>
            <a:pPr marL="0" lvl="0" indent="0" algn="ctr">
              <a:lnSpc>
                <a:spcPts val="4029"/>
              </a:lnSpc>
              <a:spcBef>
                <a:spcPct val="0"/>
              </a:spcBef>
            </a:pPr>
            <a:r>
              <a:rPr lang="en-US" sz="3099" b="1" u="none" strike="noStrike" spc="123">
                <a:solidFill>
                  <a:srgbClr val="FBBD2F"/>
                </a:solidFill>
                <a:latin typeface="Muli Bold"/>
                <a:ea typeface="Muli Bold"/>
                <a:cs typeface="Muli Bold"/>
                <a:sym typeface="Muli Bold"/>
              </a:rPr>
              <a:t>GUIDE TO:</a:t>
            </a:r>
          </a:p>
        </p:txBody>
      </p:sp>
      <p:sp>
        <p:nvSpPr>
          <p:cNvPr id="8" name="Freeform 8"/>
          <p:cNvSpPr/>
          <p:nvPr/>
        </p:nvSpPr>
        <p:spPr>
          <a:xfrm>
            <a:off x="12665440" y="1975811"/>
            <a:ext cx="12172282" cy="12172282"/>
          </a:xfrm>
          <a:custGeom>
            <a:avLst/>
            <a:gdLst/>
            <a:ahLst/>
            <a:cxnLst/>
            <a:rect l="l" t="t" r="r" b="b"/>
            <a:pathLst>
              <a:path w="12172282" h="12172282">
                <a:moveTo>
                  <a:pt x="0" y="0"/>
                </a:moveTo>
                <a:lnTo>
                  <a:pt x="12172282" y="0"/>
                </a:lnTo>
                <a:lnTo>
                  <a:pt x="12172282" y="12172281"/>
                </a:lnTo>
                <a:lnTo>
                  <a:pt x="0" y="12172281"/>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6628956" y="9312665"/>
            <a:ext cx="1260688" cy="405765"/>
          </a:xfrm>
          <a:prstGeom prst="rect">
            <a:avLst/>
          </a:prstGeom>
        </p:spPr>
        <p:txBody>
          <a:bodyPr lIns="0" tIns="0" rIns="0" bIns="0" rtlCol="0" anchor="t">
            <a:spAutoFit/>
          </a:bodyPr>
          <a:lstStyle/>
          <a:p>
            <a:pPr algn="l">
              <a:lnSpc>
                <a:spcPts val="3359"/>
              </a:lnSpc>
            </a:pPr>
            <a:r>
              <a:rPr lang="en-US" sz="2400" spc="72" dirty="0">
                <a:solidFill>
                  <a:srgbClr val="FFFFFF"/>
                </a:solidFill>
                <a:latin typeface="Muli"/>
                <a:ea typeface="Muli"/>
                <a:cs typeface="Muli"/>
                <a:sym typeface="Muli"/>
              </a:rPr>
              <a:t>9 of 13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d0fbbf-213e-420b-8c86-4807b1aa356d">
      <Terms xmlns="http://schemas.microsoft.com/office/infopath/2007/PartnerControls"/>
    </lcf76f155ced4ddcb4097134ff3c332f>
    <TaxCatchAll xmlns="8e37d5ac-b90e-4ecf-b11e-4a9569bece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5D553CC295974F80792ED35E7B0810" ma:contentTypeVersion="13" ma:contentTypeDescription="Create a new document." ma:contentTypeScope="" ma:versionID="0087ee7da5987ebaaa13f03da34d167d">
  <xsd:schema xmlns:xsd="http://www.w3.org/2001/XMLSchema" xmlns:xs="http://www.w3.org/2001/XMLSchema" xmlns:p="http://schemas.microsoft.com/office/2006/metadata/properties" xmlns:ns2="d5d0fbbf-213e-420b-8c86-4807b1aa356d" xmlns:ns3="8e37d5ac-b90e-4ecf-b11e-4a9569bece83" targetNamespace="http://schemas.microsoft.com/office/2006/metadata/properties" ma:root="true" ma:fieldsID="5c15989d85f5c82e4ecddfaa93db6036" ns2:_="" ns3:_="">
    <xsd:import namespace="d5d0fbbf-213e-420b-8c86-4807b1aa356d"/>
    <xsd:import namespace="8e37d5ac-b90e-4ecf-b11e-4a9569bece83"/>
    <xsd:element name="properties">
      <xsd:complexType>
        <xsd:sequence>
          <xsd:element name="documentManagement">
            <xsd:complexType>
              <xsd:all>
                <xsd:element ref="ns2:MediaServiceBillingMetadata" minOccurs="0"/>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d0fbbf-213e-420b-8c86-4807b1aa356d" elementFormDefault="qualified">
    <xsd:import namespace="http://schemas.microsoft.com/office/2006/documentManagement/types"/>
    <xsd:import namespace="http://schemas.microsoft.com/office/infopath/2007/PartnerControls"/>
    <xsd:element name="MediaServiceBillingMetadata" ma:index="8" nillable="true" ma:displayName="MediaServiceBillingMetadata" ma:hidden="true" ma:internalName="MediaServiceBilling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f93004a-b25b-4bb3-9f80-8858e8e74f40"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37d5ac-b90e-4ecf-b11e-4a9569bece8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283bfe5-6985-4752-b0bf-f2285d629ab1}" ma:internalName="TaxCatchAll" ma:showField="CatchAllData" ma:web="8e37d5ac-b90e-4ecf-b11e-4a9569bece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C1BCFD21-F544-4F62-A133-1C1748673989}">
  <ds:schemaRefs>
    <ds:schemaRef ds:uri="http://purl.org/dc/terms/"/>
    <ds:schemaRef ds:uri="8e37d5ac-b90e-4ecf-b11e-4a9569bece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d5d0fbbf-213e-420b-8c86-4807b1aa356d"/>
    <ds:schemaRef ds:uri="http://www.w3.org/XML/1998/namespace"/>
    <ds:schemaRef ds:uri="http://purl.org/dc/dcmitype/"/>
  </ds:schemaRefs>
</ds:datastoreItem>
</file>

<file path=customXml/itemProps2.xml><?xml version="1.0" encoding="utf-8"?>
<ds:datastoreItem xmlns:ds="http://schemas.openxmlformats.org/officeDocument/2006/customXml" ds:itemID="{D856E0CC-B0A4-4CA2-9051-D7FA5C790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d0fbbf-213e-420b-8c86-4807b1aa356d"/>
    <ds:schemaRef ds:uri="8e37d5ac-b90e-4ecf-b11e-4a9569bece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3F3497-EEA6-40A5-AD26-8DEE23A417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4210</TotalTime>
  <Words>696</Words>
  <Application>Microsoft Office PowerPoint</Application>
  <PresentationFormat>Custom</PresentationFormat>
  <Paragraphs>83</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Muli Bold</vt:lpstr>
      <vt:lpstr>Poppins</vt:lpstr>
      <vt:lpstr>Arial</vt:lpstr>
      <vt:lpstr>Nunito Sans Heavy</vt:lpstr>
      <vt:lpstr>Muli Ultra-Bold</vt:lpstr>
      <vt:lpstr>Nunito Sans Bold</vt:lpstr>
      <vt:lpstr>Calibri</vt:lpstr>
      <vt:lpstr>Nunito Sans</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 Youth Hub Volunteer Orientation</dc:title>
  <cp:lastModifiedBy>Archana Velu</cp:lastModifiedBy>
  <cp:revision>2</cp:revision>
  <dcterms:created xsi:type="dcterms:W3CDTF">2006-08-16T00:00:00Z</dcterms:created>
  <dcterms:modified xsi:type="dcterms:W3CDTF">2026-04-21T17:26:46Z</dcterms:modified>
  <dc:identifier>DAGcZd4UHlU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ntentTypeId">
    <vt:lpwstr>0x0101004F5D553CC295974F80792ED35E7B0810</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Order">
    <vt:r8>15200</vt:r8>
  </property>
</Properties>
</file>